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1"/>
    <p:sldMasterId id="2147483689" r:id="rId2"/>
  </p:sldMasterIdLst>
  <p:notesMasterIdLst>
    <p:notesMasterId r:id="rId105"/>
  </p:notesMasterIdLst>
  <p:sldIdLst>
    <p:sldId id="256" r:id="rId3"/>
    <p:sldId id="257" r:id="rId4"/>
    <p:sldId id="258" r:id="rId5"/>
    <p:sldId id="259" r:id="rId6"/>
    <p:sldId id="260" r:id="rId7"/>
    <p:sldId id="261" r:id="rId8"/>
    <p:sldId id="262" r:id="rId9"/>
    <p:sldId id="362" r:id="rId10"/>
    <p:sldId id="264" r:id="rId11"/>
    <p:sldId id="363" r:id="rId12"/>
    <p:sldId id="265" r:id="rId13"/>
    <p:sldId id="266" r:id="rId14"/>
    <p:sldId id="267" r:id="rId15"/>
    <p:sldId id="364" r:id="rId16"/>
    <p:sldId id="365" r:id="rId17"/>
    <p:sldId id="270" r:id="rId18"/>
    <p:sldId id="271" r:id="rId19"/>
    <p:sldId id="366" r:id="rId20"/>
    <p:sldId id="272" r:id="rId21"/>
    <p:sldId id="367" r:id="rId22"/>
    <p:sldId id="273" r:id="rId23"/>
    <p:sldId id="274" r:id="rId24"/>
    <p:sldId id="275" r:id="rId25"/>
    <p:sldId id="276" r:id="rId26"/>
    <p:sldId id="277" r:id="rId27"/>
    <p:sldId id="278" r:id="rId28"/>
    <p:sldId id="279" r:id="rId29"/>
    <p:sldId id="280" r:id="rId30"/>
    <p:sldId id="368"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369"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70" r:id="rId83"/>
    <p:sldId id="333" r:id="rId84"/>
    <p:sldId id="334" r:id="rId85"/>
    <p:sldId id="335" r:id="rId86"/>
    <p:sldId id="336" r:id="rId87"/>
    <p:sldId id="337" r:id="rId88"/>
    <p:sldId id="338" r:id="rId89"/>
    <p:sldId id="339" r:id="rId90"/>
    <p:sldId id="354" r:id="rId91"/>
    <p:sldId id="340" r:id="rId92"/>
    <p:sldId id="341" r:id="rId93"/>
    <p:sldId id="342" r:id="rId94"/>
    <p:sldId id="343" r:id="rId95"/>
    <p:sldId id="344" r:id="rId96"/>
    <p:sldId id="345" r:id="rId97"/>
    <p:sldId id="346" r:id="rId98"/>
    <p:sldId id="371" r:id="rId99"/>
    <p:sldId id="349" r:id="rId100"/>
    <p:sldId id="350" r:id="rId101"/>
    <p:sldId id="355" r:id="rId102"/>
    <p:sldId id="360" r:id="rId103"/>
    <p:sldId id="361" r:id="rId104"/>
  </p:sldIdLst>
  <p:sldSz cx="9144000" cy="5143500" type="screen16x9"/>
  <p:notesSz cx="6858000" cy="9144000"/>
  <p:embeddedFontLst>
    <p:embeddedFont>
      <p:font typeface="Inconsolata" panose="020B0604020202020204" charset="0"/>
      <p:regular r:id="rId106"/>
      <p:bold r:id="rId107"/>
    </p:embeddedFont>
    <p:embeddedFont>
      <p:font typeface="Cutive" panose="020B0604020202020204" charset="0"/>
      <p:regular r:id="rId108"/>
    </p:embeddedFont>
    <p:embeddedFont>
      <p:font typeface="Helvetica Neue" panose="020B0604020202020204" charset="0"/>
      <p:regular r:id="rId109"/>
      <p:bold r:id="rId110"/>
      <p:italic r:id="rId111"/>
      <p:boldItalic r:id="rId112"/>
    </p:embeddedFont>
    <p:embeddedFont>
      <p:font typeface="Roboto Condensed" panose="020B0604020202020204" charset="0"/>
      <p:regular r:id="rId113"/>
      <p:bold r:id="rId114"/>
      <p:italic r:id="rId115"/>
      <p:boldItalic r:id="rId116"/>
    </p:embeddedFont>
    <p:embeddedFont>
      <p:font typeface="Archivo Black" panose="020B0604020202020204" charset="0"/>
      <p:regular r:id="rId117"/>
    </p:embeddedFont>
    <p:embeddedFont>
      <p:font typeface="Alegreya" panose="020B0604020202020204" charset="0"/>
      <p:regular r:id="rId118"/>
      <p:bold r:id="rId119"/>
      <p:italic r:id="rId120"/>
      <p:boldItalic r:id="rId121"/>
    </p:embeddedFont>
    <p:embeddedFont>
      <p:font typeface="Roboto" panose="020B0604020202020204" charset="0"/>
      <p:regular r:id="rId122"/>
      <p:bold r:id="rId123"/>
      <p:italic r:id="rId124"/>
      <p:boldItalic r:id="rId125"/>
    </p:embeddedFont>
    <p:embeddedFont>
      <p:font typeface="Bree Serif" panose="020B0604020202020204" charset="0"/>
      <p:regular r:id="rId1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font" Target="fonts/font12.fntdata"/><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font" Target="fonts/font7.fntdata"/><Relationship Id="rId16" Type="http://schemas.openxmlformats.org/officeDocument/2006/relationships/slide" Target="slides/slide14.xml"/><Relationship Id="rId107" Type="http://schemas.openxmlformats.org/officeDocument/2006/relationships/font" Target="fonts/font2.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font" Target="fonts/font18.fntdata"/><Relationship Id="rId128" Type="http://schemas.openxmlformats.org/officeDocument/2006/relationships/viewProps" Target="view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notesMaster" Target="notesMasters/notesMaster1.xml"/><Relationship Id="rId113" Type="http://schemas.openxmlformats.org/officeDocument/2006/relationships/font" Target="fonts/font8.fntdata"/><Relationship Id="rId118" Type="http://schemas.openxmlformats.org/officeDocument/2006/relationships/font" Target="fonts/font13.fntdata"/><Relationship Id="rId126" Type="http://schemas.openxmlformats.org/officeDocument/2006/relationships/font" Target="fonts/font21.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font" Target="fonts/font1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font" Target="fonts/font3.fntdata"/><Relationship Id="rId116" Type="http://schemas.openxmlformats.org/officeDocument/2006/relationships/font" Target="fonts/font11.fntdata"/><Relationship Id="rId124" Type="http://schemas.openxmlformats.org/officeDocument/2006/relationships/font" Target="fonts/font19.fntdata"/><Relationship Id="rId12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font" Target="fonts/font1.fntdata"/><Relationship Id="rId114" Type="http://schemas.openxmlformats.org/officeDocument/2006/relationships/font" Target="fonts/font9.fntdata"/><Relationship Id="rId119" Type="http://schemas.openxmlformats.org/officeDocument/2006/relationships/font" Target="fonts/font14.fntdata"/><Relationship Id="rId12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font" Target="fonts/font17.fntdata"/><Relationship Id="rId13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4.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font" Target="fonts/font15.fntdata"/><Relationship Id="rId125" Type="http://schemas.openxmlformats.org/officeDocument/2006/relationships/font" Target="fonts/font20.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font" Target="fonts/font5.fntdata"/><Relationship Id="rId115" Type="http://schemas.openxmlformats.org/officeDocument/2006/relationships/font" Target="fonts/font10.fntdata"/><Relationship Id="rId61" Type="http://schemas.openxmlformats.org/officeDocument/2006/relationships/slide" Target="slides/slide59.xml"/><Relationship Id="rId82" Type="http://schemas.openxmlformats.org/officeDocument/2006/relationships/slide" Target="slides/slide8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2932984060"/>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polymer-project.org"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elements.polymer-project.org"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None/>
            </a:pPr>
            <a:r>
              <a:rPr lang="en" sz="2400"/>
              <a:t>Replace title with your city’s name</a:t>
            </a:r>
          </a:p>
          <a:p>
            <a:pPr lvl="0">
              <a:spcBef>
                <a:spcPts val="0"/>
              </a:spcBef>
              <a:buNone/>
            </a:pPr>
            <a:r>
              <a:rPr lang="en" sz="2400"/>
              <a:t>Replace social profile with your own profile</a:t>
            </a:r>
          </a:p>
        </p:txBody>
      </p:sp>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07434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0" name="Shape 16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69850" algn="l" rtl="0">
              <a:lnSpc>
                <a:spcPct val="125000"/>
              </a:lnSpc>
              <a:spcBef>
                <a:spcPts val="0"/>
              </a:spcBef>
              <a:buClr>
                <a:schemeClr val="dk1"/>
              </a:buClr>
              <a:buSzPct val="45833"/>
              <a:buFont typeface="Arial"/>
              <a:buNone/>
            </a:pPr>
            <a:r>
              <a:rPr lang="en" sz="2400"/>
              <a:t>My friend Addy Osmani summed this up really well with this quote</a:t>
            </a:r>
          </a:p>
          <a:p>
            <a:pPr marL="0" marR="0" lvl="0" indent="0" algn="l" rtl="0">
              <a:lnSpc>
                <a:spcPct val="125000"/>
              </a:lnSpc>
              <a:spcBef>
                <a:spcPts val="0"/>
              </a:spcBef>
              <a:buNone/>
            </a:pPr>
            <a:endParaRPr sz="2400"/>
          </a:p>
        </p:txBody>
      </p:sp>
    </p:spTree>
    <p:extLst>
      <p:ext uri="{BB962C8B-B14F-4D97-AF65-F5344CB8AC3E}">
        <p14:creationId xmlns:p14="http://schemas.microsoft.com/office/powerpoint/2010/main" val="424316958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Shape 9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922" name="Shape 92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You can download Polymer Starter Kit from developers.google.com today.</a:t>
            </a:r>
          </a:p>
        </p:txBody>
      </p:sp>
    </p:spTree>
    <p:extLst>
      <p:ext uri="{BB962C8B-B14F-4D97-AF65-F5344CB8AC3E}">
        <p14:creationId xmlns:p14="http://schemas.microsoft.com/office/powerpoint/2010/main" val="181635608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Shape 9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952" name="Shape 95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69850" algn="l" rtl="0">
              <a:lnSpc>
                <a:spcPct val="125000"/>
              </a:lnSpc>
              <a:spcBef>
                <a:spcPts val="0"/>
              </a:spcBef>
              <a:buClr>
                <a:schemeClr val="dk1"/>
              </a:buClr>
              <a:buSzPct val="45833"/>
              <a:buFont typeface="Arial"/>
              <a:buNone/>
            </a:pPr>
            <a:r>
              <a:rPr lang="en" sz="2400">
                <a:solidFill>
                  <a:schemeClr val="dk1"/>
                </a:solidFill>
              </a:rPr>
              <a:t>And of course check out the</a:t>
            </a:r>
            <a:r>
              <a:rPr lang="en" sz="2400">
                <a:solidFill>
                  <a:schemeClr val="dk1"/>
                </a:solidFill>
                <a:hlinkClick r:id="rId3"/>
              </a:rPr>
              <a:t> </a:t>
            </a:r>
            <a:r>
              <a:rPr lang="en" sz="2400" u="sng">
                <a:solidFill>
                  <a:schemeClr val="hlink"/>
                </a:solidFill>
                <a:hlinkClick r:id="rId3"/>
              </a:rPr>
              <a:t>polymer-project.org</a:t>
            </a:r>
            <a:r>
              <a:rPr lang="en" sz="2400">
                <a:solidFill>
                  <a:schemeClr val="dk1"/>
                </a:solidFill>
              </a:rPr>
              <a:t> website for all of the examples, documentation, sample apps and more.</a:t>
            </a:r>
          </a:p>
          <a:p>
            <a:pPr marL="0" marR="0" lvl="0" indent="-69850" algn="l" rtl="0">
              <a:lnSpc>
                <a:spcPct val="125000"/>
              </a:lnSpc>
              <a:spcBef>
                <a:spcPts val="0"/>
              </a:spcBef>
              <a:buClr>
                <a:schemeClr val="dk1"/>
              </a:buClr>
              <a:buFont typeface="Arial"/>
              <a:buNone/>
            </a:pPr>
            <a:endParaRPr sz="2400">
              <a:solidFill>
                <a:schemeClr val="dk1"/>
              </a:solidFill>
            </a:endParaRPr>
          </a:p>
          <a:p>
            <a:pPr marL="0" marR="0" lvl="0" indent="-69850" algn="l" rtl="0">
              <a:lnSpc>
                <a:spcPct val="125000"/>
              </a:lnSpc>
              <a:spcBef>
                <a:spcPts val="0"/>
              </a:spcBef>
              <a:buClr>
                <a:schemeClr val="dk1"/>
              </a:buClr>
              <a:buSzPct val="45833"/>
              <a:buFont typeface="Arial"/>
              <a:buNone/>
            </a:pPr>
            <a:r>
              <a:rPr lang="en" sz="2400">
                <a:solidFill>
                  <a:schemeClr val="dk1"/>
                </a:solidFill>
              </a:rPr>
              <a:t>I’m excited to see what you all build with Polymer!</a:t>
            </a:r>
          </a:p>
          <a:p>
            <a:pPr marL="0" marR="0" lvl="0" indent="0" algn="l" rtl="0">
              <a:lnSpc>
                <a:spcPct val="125000"/>
              </a:lnSpc>
              <a:spcBef>
                <a:spcPts val="0"/>
              </a:spcBef>
              <a:buNone/>
            </a:pPr>
            <a:endParaRPr sz="2400"/>
          </a:p>
        </p:txBody>
      </p:sp>
    </p:spTree>
    <p:extLst>
      <p:ext uri="{BB962C8B-B14F-4D97-AF65-F5344CB8AC3E}">
        <p14:creationId xmlns:p14="http://schemas.microsoft.com/office/powerpoint/2010/main" val="66454535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Shape 957"/>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958" name="Shape 9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8074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8" name="Shape 16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69850" algn="l" rtl="0">
              <a:lnSpc>
                <a:spcPct val="125000"/>
              </a:lnSpc>
              <a:spcBef>
                <a:spcPts val="0"/>
              </a:spcBef>
              <a:buClr>
                <a:schemeClr val="dk1"/>
              </a:buClr>
              <a:buSzPct val="45833"/>
              <a:buFont typeface="Arial"/>
              <a:buNone/>
            </a:pPr>
            <a:r>
              <a:rPr lang="en" sz="2400">
                <a:solidFill>
                  <a:schemeClr val="dk1"/>
                </a:solidFill>
              </a:rPr>
              <a:t>It feels like every 6 months to a year there is some new framework we have to learn. </a:t>
            </a:r>
            <a:r>
              <a:rPr lang="en" sz="2400" b="1">
                <a:solidFill>
                  <a:schemeClr val="dk1"/>
                </a:solidFill>
              </a:rPr>
              <a:t>And that’s because there is!</a:t>
            </a:r>
          </a:p>
          <a:p>
            <a:pPr marL="0" marR="0" lvl="0" indent="0" algn="l" rtl="0">
              <a:lnSpc>
                <a:spcPct val="125000"/>
              </a:lnSpc>
              <a:spcBef>
                <a:spcPts val="0"/>
              </a:spcBef>
              <a:buNone/>
            </a:pPr>
            <a:endParaRPr sz="2400"/>
          </a:p>
        </p:txBody>
      </p:sp>
    </p:spTree>
    <p:extLst>
      <p:ext uri="{BB962C8B-B14F-4D97-AF65-F5344CB8AC3E}">
        <p14:creationId xmlns:p14="http://schemas.microsoft.com/office/powerpoint/2010/main" val="3294351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73" name="Shape 17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69850" algn="l" rtl="0">
              <a:lnSpc>
                <a:spcPct val="125000"/>
              </a:lnSpc>
              <a:spcBef>
                <a:spcPts val="0"/>
              </a:spcBef>
              <a:buClr>
                <a:schemeClr val="dk1"/>
              </a:buClr>
              <a:buSzPct val="45833"/>
              <a:buFont typeface="Arial"/>
              <a:buNone/>
            </a:pPr>
            <a:r>
              <a:rPr lang="en" sz="2400"/>
              <a:t>And we never want to choose the wrong framework. So being a developer scary!</a:t>
            </a:r>
          </a:p>
          <a:p>
            <a:pPr marL="0" marR="0" lvl="0" indent="-69850" algn="l" rtl="0">
              <a:lnSpc>
                <a:spcPct val="125000"/>
              </a:lnSpc>
              <a:spcBef>
                <a:spcPts val="0"/>
              </a:spcBef>
              <a:buClr>
                <a:schemeClr val="dk1"/>
              </a:buClr>
              <a:buSzPct val="45833"/>
              <a:buFont typeface="Arial"/>
              <a:buNone/>
            </a:pPr>
            <a:r>
              <a:rPr lang="en" sz="2400"/>
              <a:t>Consider that all those frameworks have this notion of components.</a:t>
            </a:r>
          </a:p>
          <a:p>
            <a:pPr marL="0" marR="0" lvl="0" indent="-69850" algn="l" rtl="0">
              <a:lnSpc>
                <a:spcPct val="125000"/>
              </a:lnSpc>
              <a:spcBef>
                <a:spcPts val="0"/>
              </a:spcBef>
              <a:buClr>
                <a:schemeClr val="dk1"/>
              </a:buClr>
              <a:buSzPct val="45833"/>
              <a:buFont typeface="Arial"/>
              <a:buNone/>
            </a:pPr>
            <a:r>
              <a:rPr lang="en" sz="2400"/>
              <a:t>But they are all different; they don’t work together.</a:t>
            </a:r>
          </a:p>
          <a:p>
            <a:pPr marL="0" marR="0" lvl="0" indent="-69850" algn="l" rtl="0">
              <a:lnSpc>
                <a:spcPct val="125000"/>
              </a:lnSpc>
              <a:spcBef>
                <a:spcPts val="0"/>
              </a:spcBef>
              <a:buClr>
                <a:schemeClr val="dk1"/>
              </a:buClr>
              <a:buSzPct val="45833"/>
              <a:buFont typeface="Arial"/>
              <a:buNone/>
            </a:pPr>
            <a:r>
              <a:rPr lang="en" sz="2400"/>
              <a:t>A few years ago, engineers who work on the browsers got together to figure out, what are the best features of the frameworks and can we make them part of the browser. That way you don’t have to rewrite your code every 6 months.</a:t>
            </a:r>
          </a:p>
          <a:p>
            <a:pPr marL="0" marR="0" lvl="0" indent="0" algn="l" rtl="0">
              <a:lnSpc>
                <a:spcPct val="125000"/>
              </a:lnSpc>
              <a:spcBef>
                <a:spcPts val="0"/>
              </a:spcBef>
              <a:buNone/>
            </a:pPr>
            <a:endParaRPr sz="2400"/>
          </a:p>
        </p:txBody>
      </p:sp>
    </p:spTree>
    <p:extLst>
      <p:ext uri="{BB962C8B-B14F-4D97-AF65-F5344CB8AC3E}">
        <p14:creationId xmlns:p14="http://schemas.microsoft.com/office/powerpoint/2010/main" val="7299497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45833"/>
              <a:buFont typeface="Arial"/>
              <a:buNone/>
            </a:pPr>
            <a:r>
              <a:rPr lang="en" sz="2400"/>
              <a:t>And from this process a new set of standards called Web Components were born!</a:t>
            </a:r>
          </a:p>
          <a:p>
            <a:pPr lvl="0">
              <a:spcBef>
                <a:spcPts val="0"/>
              </a:spcBef>
              <a:buNone/>
            </a:pPr>
            <a:endParaRPr sz="2400"/>
          </a:p>
        </p:txBody>
      </p:sp>
      <p:sp>
        <p:nvSpPr>
          <p:cNvPr id="178" name="Shape 1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65238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85" name="Shape 18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69850" algn="l" rtl="0">
              <a:lnSpc>
                <a:spcPct val="125000"/>
              </a:lnSpc>
              <a:spcBef>
                <a:spcPts val="0"/>
              </a:spcBef>
              <a:buClr>
                <a:schemeClr val="dk1"/>
              </a:buClr>
              <a:buSzPct val="45833"/>
              <a:buFont typeface="Arial"/>
              <a:buNone/>
            </a:pPr>
            <a:r>
              <a:rPr lang="en" sz="2400"/>
              <a:t>In the past, a new tag would be invented, and then we had to wait for it to ship in every browser.</a:t>
            </a:r>
          </a:p>
          <a:p>
            <a:pPr marL="0" marR="0" lvl="0" indent="0" algn="l" rtl="0">
              <a:lnSpc>
                <a:spcPct val="125000"/>
              </a:lnSpc>
              <a:spcBef>
                <a:spcPts val="0"/>
              </a:spcBef>
              <a:buNone/>
            </a:pPr>
            <a:endParaRPr sz="2400"/>
          </a:p>
        </p:txBody>
      </p:sp>
    </p:spTree>
    <p:extLst>
      <p:ext uri="{BB962C8B-B14F-4D97-AF65-F5344CB8AC3E}">
        <p14:creationId xmlns:p14="http://schemas.microsoft.com/office/powerpoint/2010/main" val="908730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90" name="Shape 19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69850" algn="l" rtl="0">
              <a:lnSpc>
                <a:spcPct val="125000"/>
              </a:lnSpc>
              <a:spcBef>
                <a:spcPts val="0"/>
              </a:spcBef>
              <a:buClr>
                <a:schemeClr val="dk1"/>
              </a:buClr>
              <a:buSzPct val="45833"/>
              <a:buFont typeface="Arial"/>
              <a:buNone/>
            </a:pPr>
            <a:r>
              <a:rPr lang="en" sz="2400"/>
              <a:t>We’re no longer relying on the standards bodies to tell us what HTML has to look like</a:t>
            </a:r>
          </a:p>
          <a:p>
            <a:pPr marL="0" marR="0" lvl="0" indent="-69850" algn="l" rtl="0">
              <a:lnSpc>
                <a:spcPct val="125000"/>
              </a:lnSpc>
              <a:spcBef>
                <a:spcPts val="0"/>
              </a:spcBef>
              <a:buClr>
                <a:schemeClr val="dk1"/>
              </a:buClr>
              <a:buSzPct val="45833"/>
              <a:buFont typeface="Arial"/>
              <a:buNone/>
            </a:pPr>
            <a:r>
              <a:rPr lang="en" sz="2400"/>
              <a:t>If we want to use a new tag, we invent it, and share it with everyone.</a:t>
            </a:r>
          </a:p>
          <a:p>
            <a:pPr marL="0" marR="0" lvl="0" indent="-69850" algn="l" rtl="0">
              <a:lnSpc>
                <a:spcPct val="125000"/>
              </a:lnSpc>
              <a:spcBef>
                <a:spcPts val="0"/>
              </a:spcBef>
              <a:buClr>
                <a:schemeClr val="dk1"/>
              </a:buClr>
              <a:buSzPct val="45833"/>
              <a:buFont typeface="Arial"/>
              <a:buNone/>
            </a:pPr>
            <a:r>
              <a:rPr lang="en" sz="2400"/>
              <a:t>So Web Components APIs are very flexible, and very powerful</a:t>
            </a:r>
          </a:p>
          <a:p>
            <a:pPr marL="0" marR="0" lvl="0" indent="0" algn="l" rtl="0">
              <a:lnSpc>
                <a:spcPct val="125000"/>
              </a:lnSpc>
              <a:spcBef>
                <a:spcPts val="0"/>
              </a:spcBef>
              <a:buNone/>
            </a:pPr>
            <a:endParaRPr sz="2400"/>
          </a:p>
        </p:txBody>
      </p:sp>
    </p:spTree>
    <p:extLst>
      <p:ext uri="{BB962C8B-B14F-4D97-AF65-F5344CB8AC3E}">
        <p14:creationId xmlns:p14="http://schemas.microsoft.com/office/powerpoint/2010/main" val="1271340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95" name="Shape 19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69850" algn="l" rtl="0">
              <a:lnSpc>
                <a:spcPct val="117999"/>
              </a:lnSpc>
              <a:spcBef>
                <a:spcPts val="0"/>
              </a:spcBef>
              <a:buClr>
                <a:schemeClr val="dk1"/>
              </a:buClr>
              <a:buSzPct val="45833"/>
              <a:buFont typeface="Arial"/>
              <a:buNone/>
            </a:pPr>
            <a:r>
              <a:rPr lang="en" sz="2400" b="1">
                <a:solidFill>
                  <a:schemeClr val="dk1"/>
                </a:solidFill>
              </a:rPr>
              <a:t>To recap: </a:t>
            </a:r>
            <a:r>
              <a:rPr lang="en" sz="2400">
                <a:solidFill>
                  <a:schemeClr val="dk1"/>
                </a:solidFill>
              </a:rPr>
              <a:t>there are four specs that make up web components:</a:t>
            </a:r>
          </a:p>
          <a:p>
            <a:pPr marL="0" marR="0" lvl="0" indent="-69850" algn="l" rtl="0">
              <a:lnSpc>
                <a:spcPct val="117999"/>
              </a:lnSpc>
              <a:spcBef>
                <a:spcPts val="0"/>
              </a:spcBef>
              <a:buClr>
                <a:schemeClr val="dk1"/>
              </a:buClr>
              <a:buSzPct val="45833"/>
              <a:buFont typeface="Arial"/>
              <a:buNone/>
            </a:pPr>
            <a:r>
              <a:rPr lang="en" sz="2400">
                <a:solidFill>
                  <a:schemeClr val="dk1"/>
                </a:solidFill>
              </a:rPr>
              <a:t>…</a:t>
            </a:r>
          </a:p>
          <a:p>
            <a:pPr marL="0" marR="0" lvl="0" indent="-69850" algn="l" rtl="0">
              <a:lnSpc>
                <a:spcPct val="117999"/>
              </a:lnSpc>
              <a:spcBef>
                <a:spcPts val="0"/>
              </a:spcBef>
              <a:buClr>
                <a:schemeClr val="dk1"/>
              </a:buClr>
              <a:buSzPct val="45833"/>
              <a:buFont typeface="Arial"/>
              <a:buNone/>
            </a:pPr>
            <a:r>
              <a:rPr lang="en" sz="2400" b="1">
                <a:solidFill>
                  <a:schemeClr val="dk1"/>
                </a:solidFill>
              </a:rPr>
              <a:t>Template and Shadow DOM in particular are the hardest to Polyfill</a:t>
            </a:r>
            <a:r>
              <a:rPr lang="en" sz="2400">
                <a:solidFill>
                  <a:schemeClr val="dk1"/>
                </a:solidFill>
              </a:rPr>
              <a:t>, and really enable true interoperability. Fortunately, the browser vendors all in collaboration have been making a ton of progress here.</a:t>
            </a:r>
          </a:p>
          <a:p>
            <a:pPr marL="0" marR="0" lvl="0" indent="-69850" algn="l" rtl="0">
              <a:lnSpc>
                <a:spcPct val="117999"/>
              </a:lnSpc>
              <a:spcBef>
                <a:spcPts val="0"/>
              </a:spcBef>
              <a:buClr>
                <a:schemeClr val="dk1"/>
              </a:buClr>
              <a:buSzPct val="45833"/>
              <a:buFont typeface="Arial"/>
              <a:buNone/>
            </a:pPr>
            <a:r>
              <a:rPr lang="en" sz="2400" b="1">
                <a:solidFill>
                  <a:schemeClr val="dk1"/>
                </a:solidFill>
              </a:rPr>
              <a:t>Web standards work can be</a:t>
            </a:r>
            <a:r>
              <a:rPr lang="en" sz="2400">
                <a:solidFill>
                  <a:schemeClr val="dk1"/>
                </a:solidFill>
              </a:rPr>
              <a:t> </a:t>
            </a:r>
            <a:r>
              <a:rPr lang="en" sz="2400" b="1">
                <a:solidFill>
                  <a:schemeClr val="dk1"/>
                </a:solidFill>
              </a:rPr>
              <a:t>delicate</a:t>
            </a:r>
            <a:r>
              <a:rPr lang="en" sz="2400">
                <a:solidFill>
                  <a:schemeClr val="dk1"/>
                </a:solidFill>
              </a:rPr>
              <a:t> and I don’t want to put words in anyone’s mouth, so I’ll just use direct quotes:</a:t>
            </a:r>
          </a:p>
          <a:p>
            <a:pPr marL="0" marR="0" lvl="0" indent="0" algn="l" rtl="0">
              <a:lnSpc>
                <a:spcPct val="117999"/>
              </a:lnSpc>
              <a:spcBef>
                <a:spcPts val="0"/>
              </a:spcBef>
              <a:buNone/>
            </a:pPr>
            <a:endParaRPr sz="2400" b="1">
              <a:latin typeface="Helvetica Neue"/>
              <a:ea typeface="Helvetica Neue"/>
              <a:cs typeface="Helvetica Neue"/>
              <a:sym typeface="Helvetica Neue"/>
            </a:endParaRPr>
          </a:p>
        </p:txBody>
      </p:sp>
    </p:spTree>
    <p:extLst>
      <p:ext uri="{BB962C8B-B14F-4D97-AF65-F5344CB8AC3E}">
        <p14:creationId xmlns:p14="http://schemas.microsoft.com/office/powerpoint/2010/main" val="42842170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09" name="Shape 20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17999"/>
              </a:lnSpc>
              <a:spcBef>
                <a:spcPts val="0"/>
              </a:spcBef>
              <a:buSzPct val="25000"/>
              <a:buNone/>
            </a:pPr>
            <a:r>
              <a:rPr lang="en" sz="2400" b="1" i="0" u="none" strike="noStrike" cap="none">
                <a:latin typeface="Helvetica Neue"/>
                <a:ea typeface="Helvetica Neue"/>
                <a:cs typeface="Helvetica Neue"/>
                <a:sym typeface="Helvetica Neue"/>
              </a:rPr>
              <a:t>Wilson Page </a:t>
            </a:r>
            <a:r>
              <a:rPr lang="en" sz="2400" b="0" i="0" u="none" strike="noStrike" cap="none">
                <a:latin typeface="Helvetica Neue"/>
                <a:ea typeface="Helvetica Neue"/>
                <a:cs typeface="Helvetica Neue"/>
                <a:sym typeface="Helvetica Neue"/>
              </a:rPr>
              <a:t>from Mozilla recently published a “State of Web Components” that ends with this quote.</a:t>
            </a:r>
          </a:p>
        </p:txBody>
      </p:sp>
    </p:spTree>
    <p:extLst>
      <p:ext uri="{BB962C8B-B14F-4D97-AF65-F5344CB8AC3E}">
        <p14:creationId xmlns:p14="http://schemas.microsoft.com/office/powerpoint/2010/main" val="11102068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09" name="Shape 20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17999"/>
              </a:lnSpc>
              <a:spcBef>
                <a:spcPts val="0"/>
              </a:spcBef>
              <a:buSzPct val="25000"/>
              <a:buNone/>
            </a:pPr>
            <a:r>
              <a:rPr lang="en" sz="2400" b="1" i="0" u="none" strike="noStrike" cap="none">
                <a:latin typeface="Helvetica Neue"/>
                <a:ea typeface="Helvetica Neue"/>
                <a:cs typeface="Helvetica Neue"/>
                <a:sym typeface="Helvetica Neue"/>
              </a:rPr>
              <a:t>Wilson Page </a:t>
            </a:r>
            <a:r>
              <a:rPr lang="en" sz="2400" b="0" i="0" u="none" strike="noStrike" cap="none">
                <a:latin typeface="Helvetica Neue"/>
                <a:ea typeface="Helvetica Neue"/>
                <a:cs typeface="Helvetica Neue"/>
                <a:sym typeface="Helvetica Neue"/>
              </a:rPr>
              <a:t>from Mozilla recently published a “State of Web Components” that ends with this quote.</a:t>
            </a:r>
          </a:p>
        </p:txBody>
      </p:sp>
    </p:spTree>
    <p:extLst>
      <p:ext uri="{BB962C8B-B14F-4D97-AF65-F5344CB8AC3E}">
        <p14:creationId xmlns:p14="http://schemas.microsoft.com/office/powerpoint/2010/main" val="17664443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18" name="Shape 21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17999"/>
              </a:lnSpc>
              <a:spcBef>
                <a:spcPts val="0"/>
              </a:spcBef>
              <a:buSzPct val="25000"/>
              <a:buNone/>
            </a:pPr>
            <a:r>
              <a:rPr lang="en" sz="2400" b="1" i="0" u="none" strike="noStrike" cap="none">
                <a:latin typeface="Helvetica Neue"/>
                <a:ea typeface="Helvetica Neue"/>
                <a:cs typeface="Helvetica Neue"/>
                <a:sym typeface="Helvetica Neue"/>
              </a:rPr>
              <a:t>Microsoft</a:t>
            </a:r>
            <a:r>
              <a:rPr lang="en" sz="2400" b="0" i="0" u="none" strike="noStrike" cap="none">
                <a:latin typeface="Helvetica Neue"/>
                <a:ea typeface="Helvetica Neue"/>
                <a:cs typeface="Helvetica Neue"/>
                <a:sym typeface="Helvetica Neue"/>
              </a:rPr>
              <a:t> has been working hard on web components with their new </a:t>
            </a:r>
            <a:r>
              <a:rPr lang="en" sz="2400" b="1" i="0" u="none" strike="noStrike" cap="none">
                <a:latin typeface="Helvetica Neue"/>
                <a:ea typeface="Helvetica Neue"/>
                <a:cs typeface="Helvetica Neue"/>
                <a:sym typeface="Helvetica Neue"/>
              </a:rPr>
              <a:t>Edge</a:t>
            </a:r>
            <a:r>
              <a:rPr lang="en" sz="2400" b="0" i="0" u="none" strike="noStrike" cap="none">
                <a:latin typeface="Helvetica Neue"/>
                <a:ea typeface="Helvetica Neue"/>
                <a:cs typeface="Helvetica Neue"/>
                <a:sym typeface="Helvetica Neue"/>
              </a:rPr>
              <a:t> browser.</a:t>
            </a:r>
          </a:p>
        </p:txBody>
      </p:sp>
    </p:spTree>
    <p:extLst>
      <p:ext uri="{BB962C8B-B14F-4D97-AF65-F5344CB8AC3E}">
        <p14:creationId xmlns:p14="http://schemas.microsoft.com/office/powerpoint/2010/main" val="3557997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45833"/>
              <a:buFont typeface="Arial"/>
              <a:buNone/>
            </a:pPr>
            <a:r>
              <a:rPr lang="en" sz="2400"/>
              <a:t>Before I talk about Polymer, I want to first tell you a little story about jam</a:t>
            </a:r>
          </a:p>
          <a:p>
            <a:pPr lvl="0" rtl="0">
              <a:spcBef>
                <a:spcPts val="0"/>
              </a:spcBef>
              <a:buClr>
                <a:schemeClr val="dk1"/>
              </a:buClr>
              <a:buSzPct val="45833"/>
              <a:buFont typeface="Arial"/>
              <a:buNone/>
            </a:pPr>
            <a:r>
              <a:rPr lang="en" sz="2400"/>
              <a:t>A few years ago, cognitive scientists did a study where they took 2 groups of people to a market, and gave them each coupons for $1 off a jar of jam.</a:t>
            </a:r>
          </a:p>
          <a:p>
            <a:pPr lvl="0">
              <a:spcBef>
                <a:spcPts val="0"/>
              </a:spcBef>
              <a:buNone/>
            </a:pPr>
            <a:endParaRPr sz="2400"/>
          </a:p>
        </p:txBody>
      </p:sp>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81195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18" name="Shape 21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17999"/>
              </a:lnSpc>
              <a:spcBef>
                <a:spcPts val="0"/>
              </a:spcBef>
              <a:buSzPct val="25000"/>
              <a:buNone/>
            </a:pPr>
            <a:r>
              <a:rPr lang="en" sz="2400" b="1" i="0" u="none" strike="noStrike" cap="none">
                <a:latin typeface="Helvetica Neue"/>
                <a:ea typeface="Helvetica Neue"/>
                <a:cs typeface="Helvetica Neue"/>
                <a:sym typeface="Helvetica Neue"/>
              </a:rPr>
              <a:t>Microsoft</a:t>
            </a:r>
            <a:r>
              <a:rPr lang="en" sz="2400" b="0" i="0" u="none" strike="noStrike" cap="none">
                <a:latin typeface="Helvetica Neue"/>
                <a:ea typeface="Helvetica Neue"/>
                <a:cs typeface="Helvetica Neue"/>
                <a:sym typeface="Helvetica Neue"/>
              </a:rPr>
              <a:t> has been working hard on web components with their new </a:t>
            </a:r>
            <a:r>
              <a:rPr lang="en" sz="2400" b="1" i="0" u="none" strike="noStrike" cap="none">
                <a:latin typeface="Helvetica Neue"/>
                <a:ea typeface="Helvetica Neue"/>
                <a:cs typeface="Helvetica Neue"/>
                <a:sym typeface="Helvetica Neue"/>
              </a:rPr>
              <a:t>Edge</a:t>
            </a:r>
            <a:r>
              <a:rPr lang="en" sz="2400" b="0" i="0" u="none" strike="noStrike" cap="none">
                <a:latin typeface="Helvetica Neue"/>
                <a:ea typeface="Helvetica Neue"/>
                <a:cs typeface="Helvetica Neue"/>
                <a:sym typeface="Helvetica Neue"/>
              </a:rPr>
              <a:t> browser.</a:t>
            </a:r>
          </a:p>
        </p:txBody>
      </p:sp>
    </p:spTree>
    <p:extLst>
      <p:ext uri="{BB962C8B-B14F-4D97-AF65-F5344CB8AC3E}">
        <p14:creationId xmlns:p14="http://schemas.microsoft.com/office/powerpoint/2010/main" val="42632385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28" name="Shape 22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69850" algn="l" rtl="0">
              <a:lnSpc>
                <a:spcPct val="117999"/>
              </a:lnSpc>
              <a:spcBef>
                <a:spcPts val="0"/>
              </a:spcBef>
              <a:buClr>
                <a:schemeClr val="dk1"/>
              </a:buClr>
              <a:buSzPct val="45833"/>
              <a:buFont typeface="Arial"/>
              <a:buNone/>
            </a:pPr>
            <a:r>
              <a:rPr lang="en" sz="2400">
                <a:solidFill>
                  <a:schemeClr val="dk1"/>
                </a:solidFill>
              </a:rPr>
              <a:t>And the </a:t>
            </a:r>
            <a:r>
              <a:rPr lang="en" sz="2400" b="1">
                <a:solidFill>
                  <a:schemeClr val="dk1"/>
                </a:solidFill>
              </a:rPr>
              <a:t>WebKit </a:t>
            </a:r>
            <a:r>
              <a:rPr lang="en" sz="2400">
                <a:solidFill>
                  <a:schemeClr val="dk1"/>
                </a:solidFill>
              </a:rPr>
              <a:t>team have been making considerable progress as of late. Sending out this tweet back in September.</a:t>
            </a:r>
          </a:p>
          <a:p>
            <a:pPr marL="0" marR="0" lvl="0" indent="-69850" algn="l" rtl="0">
              <a:lnSpc>
                <a:spcPct val="117999"/>
              </a:lnSpc>
              <a:spcBef>
                <a:spcPts val="0"/>
              </a:spcBef>
              <a:buClr>
                <a:schemeClr val="dk1"/>
              </a:buClr>
              <a:buFont typeface="Arial"/>
              <a:buNone/>
            </a:pPr>
            <a:endParaRPr sz="2400">
              <a:solidFill>
                <a:schemeClr val="dk1"/>
              </a:solidFill>
            </a:endParaRPr>
          </a:p>
          <a:p>
            <a:pPr marL="0" marR="0" lvl="0" indent="-69850" algn="l" rtl="0">
              <a:lnSpc>
                <a:spcPct val="117999"/>
              </a:lnSpc>
              <a:spcBef>
                <a:spcPts val="0"/>
              </a:spcBef>
              <a:buClr>
                <a:schemeClr val="dk1"/>
              </a:buClr>
              <a:buSzPct val="45833"/>
              <a:buFont typeface="Arial"/>
              <a:buNone/>
            </a:pPr>
            <a:r>
              <a:rPr lang="en" sz="2400">
                <a:solidFill>
                  <a:schemeClr val="dk1"/>
                </a:solidFill>
              </a:rPr>
              <a:t>So we’re making tons of progress, which is great! But there’s more to the story than just new standards.</a:t>
            </a:r>
          </a:p>
          <a:p>
            <a:pPr marL="0" marR="0" lvl="0" indent="0" algn="l" rtl="0">
              <a:lnSpc>
                <a:spcPct val="117999"/>
              </a:lnSpc>
              <a:spcBef>
                <a:spcPts val="0"/>
              </a:spcBef>
              <a:buNone/>
            </a:pPr>
            <a:endParaRPr sz="2400">
              <a:latin typeface="Helvetica Neue"/>
              <a:ea typeface="Helvetica Neue"/>
              <a:cs typeface="Helvetica Neue"/>
              <a:sym typeface="Helvetica Neue"/>
            </a:endParaRPr>
          </a:p>
        </p:txBody>
      </p:sp>
    </p:spTree>
    <p:extLst>
      <p:ext uri="{BB962C8B-B14F-4D97-AF65-F5344CB8AC3E}">
        <p14:creationId xmlns:p14="http://schemas.microsoft.com/office/powerpoint/2010/main" val="19245902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37" name="Shape 23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69850" algn="l" rtl="0">
              <a:lnSpc>
                <a:spcPct val="125000"/>
              </a:lnSpc>
              <a:spcBef>
                <a:spcPts val="0"/>
              </a:spcBef>
              <a:buClr>
                <a:schemeClr val="dk1"/>
              </a:buClr>
              <a:buSzPct val="45833"/>
              <a:buFont typeface="Arial"/>
              <a:buNone/>
            </a:pPr>
            <a:r>
              <a:rPr lang="en" sz="2400">
                <a:solidFill>
                  <a:schemeClr val="dk1"/>
                </a:solidFill>
              </a:rPr>
              <a:t>Because the Web Component APIs are low level APIs, they’re designed with the idea that we </a:t>
            </a:r>
            <a:r>
              <a:rPr lang="en" sz="2400" b="1">
                <a:solidFill>
                  <a:schemeClr val="dk1"/>
                </a:solidFill>
              </a:rPr>
              <a:t>can and should</a:t>
            </a:r>
            <a:r>
              <a:rPr lang="en" sz="2400">
                <a:solidFill>
                  <a:schemeClr val="dk1"/>
                </a:solidFill>
              </a:rPr>
              <a:t> build libraries on top of them. To make them easier for developers to work with in a style that suits them.</a:t>
            </a:r>
          </a:p>
          <a:p>
            <a:pPr marL="0" marR="0" lvl="0" indent="0" algn="l" rtl="0">
              <a:lnSpc>
                <a:spcPct val="125000"/>
              </a:lnSpc>
              <a:spcBef>
                <a:spcPts val="0"/>
              </a:spcBef>
              <a:buNone/>
            </a:pPr>
            <a:endParaRPr sz="2400"/>
          </a:p>
        </p:txBody>
      </p:sp>
    </p:spTree>
    <p:extLst>
      <p:ext uri="{BB962C8B-B14F-4D97-AF65-F5344CB8AC3E}">
        <p14:creationId xmlns:p14="http://schemas.microsoft.com/office/powerpoint/2010/main" val="23411537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42" name="Shape 24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69850" algn="l" rtl="0">
              <a:lnSpc>
                <a:spcPct val="125000"/>
              </a:lnSpc>
              <a:spcBef>
                <a:spcPts val="0"/>
              </a:spcBef>
              <a:buClr>
                <a:schemeClr val="dk1"/>
              </a:buClr>
              <a:buSzPct val="45833"/>
              <a:buFont typeface="Arial"/>
              <a:buNone/>
            </a:pPr>
            <a:r>
              <a:rPr lang="en" sz="2400">
                <a:solidFill>
                  <a:schemeClr val="dk1"/>
                </a:solidFill>
              </a:rPr>
              <a:t>So when someone asks, what is Polymer? The answer is: </a:t>
            </a:r>
          </a:p>
          <a:p>
            <a:pPr marL="0" marR="0" lvl="0" indent="-69850" algn="l" rtl="0">
              <a:lnSpc>
                <a:spcPct val="125000"/>
              </a:lnSpc>
              <a:spcBef>
                <a:spcPts val="0"/>
              </a:spcBef>
              <a:buClr>
                <a:schemeClr val="dk1"/>
              </a:buClr>
              <a:buSzPct val="45833"/>
              <a:buFont typeface="Arial"/>
              <a:buNone/>
            </a:pPr>
            <a:r>
              <a:rPr lang="en" sz="2400" b="1">
                <a:solidFill>
                  <a:schemeClr val="dk1"/>
                </a:solidFill>
              </a:rPr>
              <a:t>Polymer is a library to help you build Web Components.</a:t>
            </a:r>
          </a:p>
          <a:p>
            <a:pPr marL="0" marR="0" lvl="0" indent="-69850" algn="l" rtl="0">
              <a:lnSpc>
                <a:spcPct val="125000"/>
              </a:lnSpc>
              <a:spcBef>
                <a:spcPts val="0"/>
              </a:spcBef>
              <a:buClr>
                <a:schemeClr val="dk1"/>
              </a:buClr>
              <a:buSzPct val="45833"/>
              <a:buFont typeface="Arial"/>
              <a:buNone/>
            </a:pPr>
            <a:r>
              <a:rPr lang="en" sz="2400">
                <a:solidFill>
                  <a:schemeClr val="dk1"/>
                </a:solidFill>
              </a:rPr>
              <a:t>It’s job is to make it easier for you to work with the low level APIs and polyfill them if necessary.</a:t>
            </a:r>
          </a:p>
          <a:p>
            <a:pPr marL="0" marR="0" lvl="0" indent="0" algn="l" rtl="0">
              <a:lnSpc>
                <a:spcPct val="125000"/>
              </a:lnSpc>
              <a:spcBef>
                <a:spcPts val="0"/>
              </a:spcBef>
              <a:buNone/>
            </a:pPr>
            <a:endParaRPr sz="2400"/>
          </a:p>
        </p:txBody>
      </p:sp>
    </p:spTree>
    <p:extLst>
      <p:ext uri="{BB962C8B-B14F-4D97-AF65-F5344CB8AC3E}">
        <p14:creationId xmlns:p14="http://schemas.microsoft.com/office/powerpoint/2010/main" val="26014959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47" name="Shape 24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69850" algn="l" rtl="0">
              <a:lnSpc>
                <a:spcPct val="100000"/>
              </a:lnSpc>
              <a:spcBef>
                <a:spcPts val="0"/>
              </a:spcBef>
              <a:buClr>
                <a:schemeClr val="dk1"/>
              </a:buClr>
              <a:buSzPct val="45833"/>
              <a:buFont typeface="Arial"/>
              <a:buNone/>
            </a:pPr>
            <a:r>
              <a:rPr lang="en" sz="2400">
                <a:solidFill>
                  <a:schemeClr val="dk1"/>
                </a:solidFill>
              </a:rPr>
              <a:t>A point we try to stress is that Polymer </a:t>
            </a:r>
            <a:r>
              <a:rPr lang="en" sz="2400" b="1">
                <a:solidFill>
                  <a:schemeClr val="dk1"/>
                </a:solidFill>
              </a:rPr>
              <a:t>is not a framework</a:t>
            </a:r>
            <a:r>
              <a:rPr lang="en" sz="2400">
                <a:solidFill>
                  <a:schemeClr val="dk1"/>
                </a:solidFill>
              </a:rPr>
              <a:t> and it’s not trying to replace any existing frameworks.</a:t>
            </a:r>
          </a:p>
          <a:p>
            <a:pPr marL="0" marR="0" lvl="0" indent="-69850" algn="l" rtl="0">
              <a:lnSpc>
                <a:spcPct val="100000"/>
              </a:lnSpc>
              <a:spcBef>
                <a:spcPts val="0"/>
              </a:spcBef>
              <a:buClr>
                <a:schemeClr val="dk1"/>
              </a:buClr>
              <a:buSzPct val="45833"/>
              <a:buFont typeface="Arial"/>
              <a:buNone/>
            </a:pPr>
            <a:r>
              <a:rPr lang="en" sz="2400">
                <a:solidFill>
                  <a:schemeClr val="dk1"/>
                </a:solidFill>
              </a:rPr>
              <a:t>The very premise of web components is that they are not a framework</a:t>
            </a:r>
          </a:p>
          <a:p>
            <a:pPr marL="0" marR="0" lvl="0" indent="-69850" algn="l" rtl="0">
              <a:lnSpc>
                <a:spcPct val="100000"/>
              </a:lnSpc>
              <a:spcBef>
                <a:spcPts val="0"/>
              </a:spcBef>
              <a:buClr>
                <a:schemeClr val="dk1"/>
              </a:buClr>
              <a:buSzPct val="45833"/>
              <a:buFont typeface="Arial"/>
              <a:buNone/>
            </a:pPr>
            <a:r>
              <a:rPr lang="en" sz="2400">
                <a:solidFill>
                  <a:schemeClr val="dk1"/>
                </a:solidFill>
              </a:rPr>
              <a:t>Really the goal is to make it easier for you to build web components that you can use anywhere. Use them in an angular app, or a react app, or build your entire app out of components. That’s the dream!</a:t>
            </a:r>
          </a:p>
          <a:p>
            <a:pPr marL="0" marR="0" lvl="0" indent="0" algn="l" rtl="0">
              <a:lnSpc>
                <a:spcPct val="100000"/>
              </a:lnSpc>
              <a:spcBef>
                <a:spcPts val="0"/>
              </a:spcBef>
              <a:buNone/>
            </a:pPr>
            <a:endParaRPr sz="2400"/>
          </a:p>
        </p:txBody>
      </p:sp>
    </p:spTree>
    <p:extLst>
      <p:ext uri="{BB962C8B-B14F-4D97-AF65-F5344CB8AC3E}">
        <p14:creationId xmlns:p14="http://schemas.microsoft.com/office/powerpoint/2010/main" val="20413614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52" name="Shape 25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If this is the world today, where frameworks sit on top of the web platform</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Where we want to get to is a place where the building blocks for your app are web components</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Built with Polymer or just vanilla JavaScript</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You can still use your framework to orchestrate the whole thing</a:t>
            </a:r>
          </a:p>
        </p:txBody>
      </p:sp>
    </p:spTree>
    <p:extLst>
      <p:ext uri="{BB962C8B-B14F-4D97-AF65-F5344CB8AC3E}">
        <p14:creationId xmlns:p14="http://schemas.microsoft.com/office/powerpoint/2010/main" val="23206788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85" name="Shape 28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Over the past year we’ve been doing a ton of work so we can feel confident with people putting Polymer in production</a:t>
            </a:r>
          </a:p>
        </p:txBody>
      </p:sp>
    </p:spTree>
    <p:extLst>
      <p:ext uri="{BB962C8B-B14F-4D97-AF65-F5344CB8AC3E}">
        <p14:creationId xmlns:p14="http://schemas.microsoft.com/office/powerpoint/2010/main" val="40423039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90" name="Shape 29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17999"/>
              </a:lnSpc>
              <a:spcBef>
                <a:spcPts val="0"/>
              </a:spcBef>
              <a:buSzPct val="25000"/>
              <a:buNone/>
            </a:pPr>
            <a:r>
              <a:rPr lang="en" sz="2400" b="0" i="0" u="none" strike="noStrike" cap="none">
                <a:latin typeface="Helvetica Neue"/>
                <a:ea typeface="Helvetica Neue"/>
                <a:cs typeface="Helvetica Neue"/>
                <a:sym typeface="Helvetica Neue"/>
              </a:rPr>
              <a:t>There’s been </a:t>
            </a:r>
            <a:r>
              <a:rPr lang="en" sz="2400" b="1" i="0" u="none" strike="noStrike" cap="none">
                <a:latin typeface="Helvetica Neue"/>
                <a:ea typeface="Helvetica Neue"/>
                <a:cs typeface="Helvetica Neue"/>
                <a:sym typeface="Helvetica Neue"/>
              </a:rPr>
              <a:t>exponential growth of Polymer adoption in the public web</a:t>
            </a:r>
          </a:p>
          <a:p>
            <a:pPr marL="0" marR="0" lvl="0" indent="0" algn="l" rtl="0">
              <a:lnSpc>
                <a:spcPct val="117999"/>
              </a:lnSpc>
              <a:spcBef>
                <a:spcPts val="0"/>
              </a:spcBef>
              <a:buSzPct val="25000"/>
              <a:buNone/>
            </a:pPr>
            <a:r>
              <a:rPr lang="en" sz="2400" b="0" i="0" u="none" strike="noStrike" cap="none">
                <a:latin typeface="Helvetica Neue"/>
                <a:ea typeface="Helvetica Neue"/>
                <a:cs typeface="Helvetica Neue"/>
                <a:sym typeface="Helvetica Neue"/>
              </a:rPr>
              <a:t>Over </a:t>
            </a:r>
            <a:r>
              <a:rPr lang="en" sz="2400" b="1">
                <a:latin typeface="Helvetica Neue"/>
                <a:ea typeface="Helvetica Neue"/>
                <a:cs typeface="Helvetica Neue"/>
                <a:sym typeface="Helvetica Neue"/>
              </a:rPr>
              <a:t>1.3 million</a:t>
            </a:r>
            <a:r>
              <a:rPr lang="en" sz="2400" b="0" i="0" u="none" strike="noStrike" cap="none">
                <a:latin typeface="Helvetica Neue"/>
                <a:ea typeface="Helvetica Neue"/>
                <a:cs typeface="Helvetica Neue"/>
                <a:sym typeface="Helvetica Neue"/>
              </a:rPr>
              <a:t> public-facing pages are using Polymer</a:t>
            </a:r>
          </a:p>
          <a:p>
            <a:pPr marL="0" marR="0" lvl="0" indent="0" algn="l" rtl="0">
              <a:lnSpc>
                <a:spcPct val="117999"/>
              </a:lnSpc>
              <a:spcBef>
                <a:spcPts val="0"/>
              </a:spcBef>
              <a:buSzPct val="25000"/>
              <a:buNone/>
            </a:pPr>
            <a:r>
              <a:rPr lang="en" sz="2400" b="1" i="0" u="none" strike="noStrike" cap="none">
                <a:latin typeface="Helvetica Neue"/>
                <a:ea typeface="Helvetica Neue"/>
                <a:cs typeface="Helvetica Neue"/>
                <a:sym typeface="Helvetica Neue"/>
              </a:rPr>
              <a:t>Starter kit</a:t>
            </a:r>
            <a:r>
              <a:rPr lang="en" sz="2400" b="0" i="0" u="none" strike="noStrike" cap="none">
                <a:latin typeface="Helvetica Neue"/>
                <a:ea typeface="Helvetica Neue"/>
                <a:cs typeface="Helvetica Neue"/>
                <a:sym typeface="Helvetica Neue"/>
              </a:rPr>
              <a:t> has been downloaded over 65k times</a:t>
            </a:r>
          </a:p>
          <a:p>
            <a:pPr marL="0" marR="0" lvl="0" indent="0" algn="l" rtl="0">
              <a:lnSpc>
                <a:spcPct val="117999"/>
              </a:lnSpc>
              <a:spcBef>
                <a:spcPts val="0"/>
              </a:spcBef>
              <a:buSzPct val="25000"/>
              <a:buNone/>
            </a:pPr>
            <a:r>
              <a:rPr lang="en" sz="2400" b="1" i="0" u="none" strike="noStrike" cap="none">
                <a:latin typeface="Helvetica Neue"/>
                <a:ea typeface="Helvetica Neue"/>
                <a:cs typeface="Helvetica Neue"/>
                <a:sym typeface="Helvetica Neue"/>
              </a:rPr>
              <a:t>paper elements</a:t>
            </a:r>
            <a:r>
              <a:rPr lang="en" sz="2400" b="0" i="0" u="none" strike="noStrike" cap="none">
                <a:latin typeface="Helvetica Neue"/>
                <a:ea typeface="Helvetica Neue"/>
                <a:cs typeface="Helvetica Neue"/>
                <a:sym typeface="Helvetica Neue"/>
              </a:rPr>
              <a:t> are used on thousands of sites</a:t>
            </a:r>
          </a:p>
        </p:txBody>
      </p:sp>
    </p:spTree>
    <p:extLst>
      <p:ext uri="{BB962C8B-B14F-4D97-AF65-F5344CB8AC3E}">
        <p14:creationId xmlns:p14="http://schemas.microsoft.com/office/powerpoint/2010/main" val="29134806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96" name="Shape 29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17999"/>
              </a:lnSpc>
              <a:spcBef>
                <a:spcPts val="0"/>
              </a:spcBef>
              <a:buSzPct val="25000"/>
              <a:buNone/>
            </a:pPr>
            <a:r>
              <a:rPr lang="en" sz="3000" b="0" i="0" u="none" strike="noStrike" cap="none">
                <a:latin typeface="Helvetica Neue"/>
                <a:ea typeface="Helvetica Neue"/>
                <a:cs typeface="Helvetica Neue"/>
                <a:sym typeface="Helvetica Neue"/>
              </a:rPr>
              <a:t>We’ve also been seeing some major companies really buying in to the model of reusable components that Polymer allows</a:t>
            </a:r>
          </a:p>
          <a:p>
            <a:pPr marL="0" marR="0" lvl="0" indent="0" algn="l" rtl="0">
              <a:lnSpc>
                <a:spcPct val="117999"/>
              </a:lnSpc>
              <a:spcBef>
                <a:spcPts val="0"/>
              </a:spcBef>
              <a:buNone/>
            </a:pPr>
            <a:endParaRPr sz="3000" b="0" i="0" u="none" strike="noStrike" cap="none">
              <a:latin typeface="Helvetica Neue"/>
              <a:ea typeface="Helvetica Neue"/>
              <a:cs typeface="Helvetica Neue"/>
              <a:sym typeface="Helvetica Neue"/>
            </a:endParaRPr>
          </a:p>
          <a:p>
            <a:pPr marL="0" marR="0" lvl="0" indent="0" algn="l" rtl="0">
              <a:lnSpc>
                <a:spcPct val="117999"/>
              </a:lnSpc>
              <a:spcBef>
                <a:spcPts val="0"/>
              </a:spcBef>
              <a:buSzPct val="25000"/>
              <a:buNone/>
            </a:pPr>
            <a:r>
              <a:rPr lang="en" sz="3000" b="1" i="0" u="none" strike="noStrike" cap="none">
                <a:latin typeface="Helvetica Neue"/>
                <a:ea typeface="Helvetica Neue"/>
                <a:cs typeface="Helvetica Neue"/>
                <a:sym typeface="Helvetica Neue"/>
              </a:rPr>
              <a:t>ING Direct Head of IT Strategy</a:t>
            </a:r>
          </a:p>
        </p:txBody>
      </p:sp>
    </p:spTree>
    <p:extLst>
      <p:ext uri="{BB962C8B-B14F-4D97-AF65-F5344CB8AC3E}">
        <p14:creationId xmlns:p14="http://schemas.microsoft.com/office/powerpoint/2010/main" val="32082236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96" name="Shape 29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17999"/>
              </a:lnSpc>
              <a:spcBef>
                <a:spcPts val="0"/>
              </a:spcBef>
              <a:buSzPct val="25000"/>
              <a:buNone/>
            </a:pPr>
            <a:r>
              <a:rPr lang="en" sz="3000" b="0" i="0" u="none" strike="noStrike" cap="none">
                <a:latin typeface="Helvetica Neue"/>
                <a:ea typeface="Helvetica Neue"/>
                <a:cs typeface="Helvetica Neue"/>
                <a:sym typeface="Helvetica Neue"/>
              </a:rPr>
              <a:t>We’ve also been seeing some major companies really buying in to the model of reusable components that Polymer allows</a:t>
            </a:r>
          </a:p>
          <a:p>
            <a:pPr marL="0" marR="0" lvl="0" indent="0" algn="l" rtl="0">
              <a:lnSpc>
                <a:spcPct val="117999"/>
              </a:lnSpc>
              <a:spcBef>
                <a:spcPts val="0"/>
              </a:spcBef>
              <a:buNone/>
            </a:pPr>
            <a:endParaRPr sz="3000" b="0" i="0" u="none" strike="noStrike" cap="none">
              <a:latin typeface="Helvetica Neue"/>
              <a:ea typeface="Helvetica Neue"/>
              <a:cs typeface="Helvetica Neue"/>
              <a:sym typeface="Helvetica Neue"/>
            </a:endParaRPr>
          </a:p>
          <a:p>
            <a:pPr marL="0" marR="0" lvl="0" indent="0" algn="l" rtl="0">
              <a:lnSpc>
                <a:spcPct val="117999"/>
              </a:lnSpc>
              <a:spcBef>
                <a:spcPts val="0"/>
              </a:spcBef>
              <a:buSzPct val="25000"/>
              <a:buNone/>
            </a:pPr>
            <a:r>
              <a:rPr lang="en" sz="3000" b="1" i="0" u="none" strike="noStrike" cap="none">
                <a:latin typeface="Helvetica Neue"/>
                <a:ea typeface="Helvetica Neue"/>
                <a:cs typeface="Helvetica Neue"/>
                <a:sym typeface="Helvetica Neue"/>
              </a:rPr>
              <a:t>ING Direct Head of IT Strategy</a:t>
            </a:r>
          </a:p>
        </p:txBody>
      </p:sp>
    </p:spTree>
    <p:extLst>
      <p:ext uri="{BB962C8B-B14F-4D97-AF65-F5344CB8AC3E}">
        <p14:creationId xmlns:p14="http://schemas.microsoft.com/office/powerpoint/2010/main" val="106691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45833"/>
              <a:buFont typeface="Arial"/>
              <a:buNone/>
            </a:pPr>
            <a:r>
              <a:rPr lang="en" sz="2400"/>
              <a:t>At the market, the first group was shown a stand with 6 jars of jam. They could taste the jars of jam, inspect them, etc. Then they were free to do the rest of their shopping.</a:t>
            </a:r>
          </a:p>
          <a:p>
            <a:pPr lvl="0">
              <a:spcBef>
                <a:spcPts val="0"/>
              </a:spcBef>
              <a:buNone/>
            </a:pPr>
            <a:endParaRPr sz="2400"/>
          </a:p>
        </p:txBody>
      </p:sp>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14402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06" name="Shape 30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17999"/>
              </a:lnSpc>
              <a:spcBef>
                <a:spcPts val="0"/>
              </a:spcBef>
              <a:buSzPct val="25000"/>
              <a:buNone/>
            </a:pPr>
            <a:r>
              <a:rPr lang="en" sz="2400" b="0" i="0" u="none" strike="noStrike" cap="none">
                <a:latin typeface="Helvetica Neue"/>
                <a:ea typeface="Helvetica Neue"/>
                <a:cs typeface="Helvetica Neue"/>
                <a:sym typeface="Helvetica Neue"/>
              </a:rPr>
              <a:t>Polymer 1.0 </a:t>
            </a:r>
            <a:r>
              <a:rPr lang="en" sz="2400" b="1" i="0" u="none" strike="noStrike" cap="none">
                <a:latin typeface="Helvetica Neue"/>
                <a:ea typeface="Helvetica Neue"/>
                <a:cs typeface="Helvetica Neue"/>
                <a:sym typeface="Helvetica Neue"/>
              </a:rPr>
              <a:t>internal</a:t>
            </a:r>
            <a:r>
              <a:rPr lang="en" sz="2400" b="0" i="0" u="none" strike="noStrike" cap="none">
                <a:latin typeface="Helvetica Neue"/>
                <a:ea typeface="Helvetica Neue"/>
                <a:cs typeface="Helvetica Neue"/>
                <a:sym typeface="Helvetica Neue"/>
              </a:rPr>
              <a:t> adoption has been spectacular as well.</a:t>
            </a:r>
          </a:p>
          <a:p>
            <a:pPr marL="0" marR="0" lvl="0" indent="0" algn="l" rtl="0">
              <a:lnSpc>
                <a:spcPct val="117999"/>
              </a:lnSpc>
              <a:spcBef>
                <a:spcPts val="0"/>
              </a:spcBef>
              <a:buSzPct val="25000"/>
              <a:buNone/>
            </a:pPr>
            <a:r>
              <a:rPr lang="en" sz="2400" b="0" i="0" u="none" strike="noStrike" cap="none">
                <a:latin typeface="Helvetica Neue"/>
                <a:ea typeface="Helvetica Neue"/>
                <a:cs typeface="Helvetica Neue"/>
                <a:sym typeface="Helvetica Neue"/>
              </a:rPr>
              <a:t>Over</a:t>
            </a:r>
            <a:r>
              <a:rPr lang="en" sz="2400" b="1" i="0" u="none" strike="noStrike" cap="none">
                <a:latin typeface="Helvetica Neue"/>
                <a:ea typeface="Helvetica Neue"/>
                <a:cs typeface="Helvetica Neue"/>
                <a:sym typeface="Helvetica Neue"/>
              </a:rPr>
              <a:t> 300 Google projects</a:t>
            </a:r>
            <a:r>
              <a:rPr lang="en" sz="2400" b="0" i="0" u="none" strike="noStrike" cap="none">
                <a:latin typeface="Helvetica Neue"/>
                <a:ea typeface="Helvetica Neue"/>
                <a:cs typeface="Helvetica Neue"/>
                <a:sym typeface="Helvetica Neue"/>
              </a:rPr>
              <a:t> are using Polymer in some form or another</a:t>
            </a:r>
          </a:p>
          <a:p>
            <a:pPr marL="0" marR="0" lvl="0" indent="0" algn="l" rtl="0">
              <a:lnSpc>
                <a:spcPct val="117999"/>
              </a:lnSpc>
              <a:spcBef>
                <a:spcPts val="0"/>
              </a:spcBef>
              <a:buSzPct val="25000"/>
              <a:buNone/>
            </a:pPr>
            <a:r>
              <a:rPr lang="en" sz="2400" b="0" i="0" u="none" strike="noStrike" cap="none">
                <a:latin typeface="Helvetica Neue"/>
                <a:ea typeface="Helvetica Neue"/>
                <a:cs typeface="Helvetica Neue"/>
                <a:sym typeface="Helvetica Neue"/>
              </a:rPr>
              <a:t>We </a:t>
            </a:r>
            <a:r>
              <a:rPr lang="en" sz="2400" b="1" i="0" u="none" strike="noStrike" cap="none">
                <a:latin typeface="Helvetica Neue"/>
                <a:ea typeface="Helvetica Neue"/>
                <a:cs typeface="Helvetica Neue"/>
                <a:sym typeface="Helvetica Neue"/>
              </a:rPr>
              <a:t>just launched 1.0</a:t>
            </a:r>
            <a:r>
              <a:rPr lang="en" sz="2400" b="0" i="0" u="none" strike="noStrike" cap="none">
                <a:latin typeface="Helvetica Neue"/>
                <a:ea typeface="Helvetica Neue"/>
                <a:cs typeface="Helvetica Neue"/>
                <a:sym typeface="Helvetica Neue"/>
              </a:rPr>
              <a:t> and </a:t>
            </a:r>
            <a:r>
              <a:rPr lang="en" sz="2400" b="1" i="0" u="none" strike="noStrike" cap="none">
                <a:latin typeface="Helvetica Neue"/>
                <a:ea typeface="Helvetica Neue"/>
                <a:cs typeface="Helvetica Neue"/>
                <a:sym typeface="Helvetica Neue"/>
              </a:rPr>
              <a:t>as you know</a:t>
            </a:r>
            <a:r>
              <a:rPr lang="en" sz="2400" b="0" i="0" u="none" strike="noStrike" cap="none">
                <a:latin typeface="Helvetica Neue"/>
                <a:ea typeface="Helvetica Neue"/>
                <a:cs typeface="Helvetica Neue"/>
                <a:sym typeface="Helvetica Neue"/>
              </a:rPr>
              <a:t> it takes a while to build and ship projects, but you can see how many are coming</a:t>
            </a:r>
          </a:p>
        </p:txBody>
      </p:sp>
    </p:spTree>
    <p:extLst>
      <p:ext uri="{BB962C8B-B14F-4D97-AF65-F5344CB8AC3E}">
        <p14:creationId xmlns:p14="http://schemas.microsoft.com/office/powerpoint/2010/main" val="31020913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45833"/>
              <a:buFont typeface="Arial"/>
              <a:buNone/>
            </a:pPr>
            <a:r>
              <a:rPr lang="en" sz="2400"/>
              <a:t>To highlight a few…</a:t>
            </a:r>
          </a:p>
          <a:p>
            <a:pPr lvl="0" rtl="0">
              <a:spcBef>
                <a:spcPts val="0"/>
              </a:spcBef>
              <a:buClr>
                <a:schemeClr val="dk1"/>
              </a:buClr>
              <a:buSzPct val="45833"/>
              <a:buFont typeface="Arial"/>
              <a:buNone/>
            </a:pPr>
            <a:r>
              <a:rPr lang="en" sz="2400"/>
              <a:t>Google Play Music just recently relaunched their Polymer 1.0 site</a:t>
            </a:r>
          </a:p>
          <a:p>
            <a:pPr lvl="0">
              <a:spcBef>
                <a:spcPts val="0"/>
              </a:spcBef>
              <a:buNone/>
            </a:pPr>
            <a:endParaRPr sz="2400"/>
          </a:p>
        </p:txBody>
      </p:sp>
      <p:sp>
        <p:nvSpPr>
          <p:cNvPr id="313" name="Shape 3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05744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45833"/>
              <a:buFont typeface="Arial"/>
              <a:buNone/>
            </a:pPr>
            <a:r>
              <a:rPr lang="en" sz="2400"/>
              <a:t>And YouTube Gaming is now built in Polymer as well.</a:t>
            </a:r>
          </a:p>
          <a:p>
            <a:pPr lvl="0" rtl="0">
              <a:spcBef>
                <a:spcPts val="0"/>
              </a:spcBef>
              <a:buClr>
                <a:schemeClr val="dk1"/>
              </a:buClr>
              <a:buSzPct val="45833"/>
              <a:buFont typeface="Arial"/>
              <a:buNone/>
            </a:pPr>
            <a:r>
              <a:rPr lang="en" sz="2400"/>
              <a:t>You’ll definitely see more and more in the coming months</a:t>
            </a:r>
          </a:p>
          <a:p>
            <a:pPr lvl="0" rtl="0">
              <a:spcBef>
                <a:spcPts val="0"/>
              </a:spcBef>
              <a:buNone/>
            </a:pPr>
            <a:endParaRPr sz="2400"/>
          </a:p>
        </p:txBody>
      </p:sp>
      <p:sp>
        <p:nvSpPr>
          <p:cNvPr id="318" name="Shape 3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1841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45833"/>
              <a:buFont typeface="Arial"/>
              <a:buNone/>
            </a:pPr>
            <a:r>
              <a:rPr lang="en" sz="2400"/>
              <a:t>So at this point we’re confident in saying that Polymer 1.0, and the Web Components polyfills, are ready for production.</a:t>
            </a:r>
          </a:p>
          <a:p>
            <a:pPr lvl="0">
              <a:spcBef>
                <a:spcPts val="0"/>
              </a:spcBef>
              <a:buNone/>
            </a:pPr>
            <a:endParaRPr sz="2400"/>
          </a:p>
        </p:txBody>
      </p:sp>
      <p:sp>
        <p:nvSpPr>
          <p:cNvPr id="323" name="Shape 3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00126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Shape 328"/>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45833"/>
              <a:buFont typeface="Arial"/>
              <a:buNone/>
            </a:pPr>
            <a:r>
              <a:rPr lang="en" sz="2400"/>
              <a:t>Ok so Polymer’s lean, mean, and ready for production!</a:t>
            </a:r>
          </a:p>
          <a:p>
            <a:pPr lvl="0" rtl="0">
              <a:spcBef>
                <a:spcPts val="0"/>
              </a:spcBef>
              <a:buClr>
                <a:schemeClr val="dk1"/>
              </a:buClr>
              <a:buSzPct val="45833"/>
              <a:buFont typeface="Arial"/>
              <a:buNone/>
            </a:pPr>
            <a:r>
              <a:rPr lang="en" sz="2400"/>
              <a:t>How about we take a look at what it takes to build a Polymer element so you can get up and running.</a:t>
            </a:r>
          </a:p>
          <a:p>
            <a:pPr lvl="0">
              <a:spcBef>
                <a:spcPts val="0"/>
              </a:spcBef>
              <a:buNone/>
            </a:pPr>
            <a:endParaRPr sz="2400"/>
          </a:p>
        </p:txBody>
      </p:sp>
      <p:sp>
        <p:nvSpPr>
          <p:cNvPr id="329" name="Shape 3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88094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Shape 336"/>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45833"/>
              <a:buFont typeface="Arial"/>
              <a:buNone/>
            </a:pPr>
            <a:r>
              <a:rPr lang="en" sz="2400"/>
              <a:t>This is the element we’ll build</a:t>
            </a:r>
          </a:p>
          <a:p>
            <a:pPr lvl="0">
              <a:spcBef>
                <a:spcPts val="0"/>
              </a:spcBef>
              <a:buNone/>
            </a:pPr>
            <a:endParaRPr sz="2400"/>
          </a:p>
        </p:txBody>
      </p:sp>
      <p:sp>
        <p:nvSpPr>
          <p:cNvPr id="337" name="Shape 3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08892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Shape 344"/>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45833"/>
              <a:buFont typeface="Arial"/>
              <a:buNone/>
            </a:pPr>
            <a:r>
              <a:rPr lang="en" sz="2400"/>
              <a:t>It’s a very simple alert banner. The kind of thing you might show a user in response to some event on the page.</a:t>
            </a:r>
          </a:p>
          <a:p>
            <a:pPr lvl="0" rtl="0">
              <a:spcBef>
                <a:spcPts val="0"/>
              </a:spcBef>
              <a:buClr>
                <a:schemeClr val="dk1"/>
              </a:buClr>
              <a:buSzPct val="45833"/>
              <a:buFont typeface="Arial"/>
              <a:buNone/>
            </a:pPr>
            <a:r>
              <a:rPr lang="en" sz="2400"/>
              <a:t>This is an incredibly simple component but I’ve chosen it because it’ll highlight a lot of features of Polymer without getting too crazy :)</a:t>
            </a:r>
          </a:p>
          <a:p>
            <a:pPr lvl="0">
              <a:spcBef>
                <a:spcPts val="0"/>
              </a:spcBef>
              <a:buNone/>
            </a:pPr>
            <a:endParaRPr sz="2400"/>
          </a:p>
        </p:txBody>
      </p:sp>
      <p:sp>
        <p:nvSpPr>
          <p:cNvPr id="345" name="Shape 3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4417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Shape 356"/>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45833"/>
              <a:buFont typeface="Arial"/>
              <a:buNone/>
            </a:pPr>
            <a:r>
              <a:rPr lang="en" sz="2400"/>
              <a:t>Anytime you create a new Polymer element, you’ll want to create an html file to hold its definition. This is an HTML Import, one of the new Web Components standards, and we’ll use it to load our element into the application.</a:t>
            </a:r>
          </a:p>
          <a:p>
            <a:pPr lvl="0" rtl="0">
              <a:spcBef>
                <a:spcPts val="0"/>
              </a:spcBef>
              <a:buClr>
                <a:schemeClr val="dk1"/>
              </a:buClr>
              <a:buSzPct val="45833"/>
              <a:buFont typeface="Arial"/>
              <a:buNone/>
            </a:pPr>
            <a:r>
              <a:rPr lang="en" sz="2400"/>
              <a:t>I’ll call this file alert-banner.html</a:t>
            </a:r>
          </a:p>
          <a:p>
            <a:pPr lvl="0" rtl="0">
              <a:spcBef>
                <a:spcPts val="0"/>
              </a:spcBef>
              <a:buClr>
                <a:schemeClr val="dk1"/>
              </a:buClr>
              <a:buSzPct val="45833"/>
              <a:buFont typeface="Arial"/>
              <a:buNone/>
            </a:pPr>
            <a:r>
              <a:rPr lang="en" sz="2400"/>
              <a:t>Here you can see some of the boilerplate markup for creating your element definition.</a:t>
            </a:r>
          </a:p>
          <a:p>
            <a:pPr lvl="0">
              <a:spcBef>
                <a:spcPts val="0"/>
              </a:spcBef>
              <a:buNone/>
            </a:pPr>
            <a:endParaRPr sz="2400"/>
          </a:p>
        </p:txBody>
      </p:sp>
      <p:sp>
        <p:nvSpPr>
          <p:cNvPr id="357" name="Shape 3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66340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45833"/>
              <a:buFont typeface="Arial"/>
              <a:buNone/>
            </a:pPr>
            <a:r>
              <a:rPr lang="en" sz="2400"/>
              <a:t>At the top I start by importing anything my element might depend on. This ensures those assets are loaded before my element attempts to register itself. In this case my only dependency is Polymer itself, so I’ll import that.</a:t>
            </a:r>
          </a:p>
          <a:p>
            <a:pPr lvl="0">
              <a:spcBef>
                <a:spcPts val="0"/>
              </a:spcBef>
              <a:buNone/>
            </a:pPr>
            <a:endParaRPr sz="2400"/>
          </a:p>
        </p:txBody>
      </p:sp>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89703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Shape 373"/>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45833"/>
              <a:buFont typeface="Arial"/>
              <a:buNone/>
            </a:pPr>
            <a:r>
              <a:rPr lang="en" sz="2400">
                <a:solidFill>
                  <a:schemeClr val="dk1"/>
                </a:solidFill>
              </a:rPr>
              <a:t>Next I have a dom-module tag. This is a special element that Polymer provides which gives you a place to specify your element’s template and JavaScript prototype.</a:t>
            </a:r>
          </a:p>
          <a:p>
            <a:pPr lvl="0" rtl="0">
              <a:spcBef>
                <a:spcPts val="0"/>
              </a:spcBef>
              <a:buClr>
                <a:schemeClr val="dk1"/>
              </a:buClr>
              <a:buSzPct val="45833"/>
              <a:buFont typeface="Arial"/>
              <a:buNone/>
            </a:pPr>
            <a:r>
              <a:rPr lang="en" sz="2400">
                <a:solidFill>
                  <a:schemeClr val="dk1"/>
                </a:solidFill>
              </a:rPr>
              <a:t>Note the </a:t>
            </a:r>
            <a:r>
              <a:rPr lang="en" sz="2400" b="1">
                <a:solidFill>
                  <a:schemeClr val="dk1"/>
                </a:solidFill>
              </a:rPr>
              <a:t>id</a:t>
            </a:r>
            <a:r>
              <a:rPr lang="en" sz="2400">
                <a:solidFill>
                  <a:schemeClr val="dk1"/>
                </a:solidFill>
              </a:rPr>
              <a:t> attribute which matches the tag name I’m creating. Polymer will use this id during registration to track down our element’s definition. This is useful in case we’ve concatenated and uglified all of our element definitions into one big file.</a:t>
            </a:r>
          </a:p>
          <a:p>
            <a:pPr lvl="0">
              <a:spcBef>
                <a:spcPts val="0"/>
              </a:spcBef>
              <a:buNone/>
            </a:pPr>
            <a:endParaRPr sz="2400"/>
          </a:p>
        </p:txBody>
      </p:sp>
      <p:sp>
        <p:nvSpPr>
          <p:cNvPr id="374" name="Shape 3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3342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32" name="Shape 13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69850" algn="l" rtl="0">
              <a:lnSpc>
                <a:spcPct val="125000"/>
              </a:lnSpc>
              <a:spcBef>
                <a:spcPts val="0"/>
              </a:spcBef>
              <a:buClr>
                <a:schemeClr val="dk1"/>
              </a:buClr>
              <a:buSzPct val="45833"/>
              <a:buFont typeface="Arial"/>
              <a:buNone/>
            </a:pPr>
            <a:r>
              <a:rPr lang="en" sz="2400"/>
              <a:t>The 2nd group of people was also shown a display of jams. But this time, instead of 6 jars of jam, they were shown 24 jars of jam. And the display was much larger and fancier. People seemed to like the display a lot. They spent a fair bit of time there tasting all of the jams, etc.</a:t>
            </a:r>
          </a:p>
          <a:p>
            <a:pPr marL="0" marR="0" lvl="0" indent="0" algn="l" rtl="0">
              <a:lnSpc>
                <a:spcPct val="125000"/>
              </a:lnSpc>
              <a:spcBef>
                <a:spcPts val="0"/>
              </a:spcBef>
              <a:buNone/>
            </a:pPr>
            <a:endParaRPr sz="2400"/>
          </a:p>
        </p:txBody>
      </p:sp>
    </p:spTree>
    <p:extLst>
      <p:ext uri="{BB962C8B-B14F-4D97-AF65-F5344CB8AC3E}">
        <p14:creationId xmlns:p14="http://schemas.microsoft.com/office/powerpoint/2010/main" val="39501320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Shape 382"/>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45833"/>
              <a:buFont typeface="Arial"/>
              <a:buNone/>
            </a:pPr>
            <a:r>
              <a:rPr lang="en" sz="2400"/>
              <a:t>Inside the dom-module I’ll add a template element (another of the new Web Component standards). Inside this template I can specify my element’s Local DOM, which is all the markup that will render on screen when someone uses my tag.</a:t>
            </a:r>
          </a:p>
          <a:p>
            <a:pPr lvl="0">
              <a:spcBef>
                <a:spcPts val="0"/>
              </a:spcBef>
              <a:buNone/>
            </a:pPr>
            <a:endParaRPr sz="2400"/>
          </a:p>
        </p:txBody>
      </p:sp>
      <p:sp>
        <p:nvSpPr>
          <p:cNvPr id="383" name="Shape 3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53147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Shape 3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92" name="Shape 39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69850" algn="l" rtl="0">
              <a:lnSpc>
                <a:spcPct val="125000"/>
              </a:lnSpc>
              <a:spcBef>
                <a:spcPts val="0"/>
              </a:spcBef>
              <a:buClr>
                <a:schemeClr val="dk1"/>
              </a:buClr>
              <a:buSzPct val="45833"/>
              <a:buFont typeface="Arial"/>
              <a:buNone/>
            </a:pPr>
            <a:r>
              <a:rPr lang="en" sz="2400"/>
              <a:t>May be familiar with the term Shadow DOM</a:t>
            </a:r>
          </a:p>
          <a:p>
            <a:pPr marL="0" marR="0" lvl="0" indent="-69850" algn="l" rtl="0">
              <a:lnSpc>
                <a:spcPct val="125000"/>
              </a:lnSpc>
              <a:spcBef>
                <a:spcPts val="0"/>
              </a:spcBef>
              <a:buClr>
                <a:schemeClr val="dk1"/>
              </a:buClr>
              <a:buSzPct val="45833"/>
              <a:buFont typeface="Arial"/>
              <a:buNone/>
            </a:pPr>
            <a:r>
              <a:rPr lang="en" sz="2400"/>
              <a:t>In 1.0 we’re not defaulting to the shadow dom polyfill.</a:t>
            </a:r>
          </a:p>
          <a:p>
            <a:pPr marL="0" marR="0" lvl="0" indent="0" algn="l" rtl="0">
              <a:lnSpc>
                <a:spcPct val="125000"/>
              </a:lnSpc>
              <a:spcBef>
                <a:spcPts val="0"/>
              </a:spcBef>
              <a:buNone/>
            </a:pPr>
            <a:endParaRPr sz="2400"/>
          </a:p>
        </p:txBody>
      </p:sp>
    </p:spTree>
    <p:extLst>
      <p:ext uri="{BB962C8B-B14F-4D97-AF65-F5344CB8AC3E}">
        <p14:creationId xmlns:p14="http://schemas.microsoft.com/office/powerpoint/2010/main" val="34902156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Shape 3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98" name="Shape 39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69850" algn="l" rtl="0">
              <a:lnSpc>
                <a:spcPct val="125000"/>
              </a:lnSpc>
              <a:spcBef>
                <a:spcPts val="0"/>
              </a:spcBef>
              <a:buClr>
                <a:schemeClr val="dk1"/>
              </a:buClr>
              <a:buSzPct val="45833"/>
              <a:buFont typeface="Arial"/>
              <a:buNone/>
            </a:pPr>
            <a:r>
              <a:rPr lang="en" sz="2400"/>
              <a:t>Instead we use a much lighter weight shim, nicknamed “shady dom”. Included as part of Polymer. Much better performance.</a:t>
            </a:r>
          </a:p>
          <a:p>
            <a:pPr marL="0" marR="0" lvl="0" indent="-69850" algn="l" rtl="0">
              <a:lnSpc>
                <a:spcPct val="125000"/>
              </a:lnSpc>
              <a:spcBef>
                <a:spcPts val="0"/>
              </a:spcBef>
              <a:buClr>
                <a:schemeClr val="dk1"/>
              </a:buClr>
              <a:buSzPct val="45833"/>
              <a:buFont typeface="Arial"/>
              <a:buNone/>
            </a:pPr>
            <a:r>
              <a:rPr lang="en" sz="2400"/>
              <a:t>You can still opt-in to the old Shadow DOM polyfill if you want. And ultimately we plan to switch back to using Shadow DOM when it is supported everywhere.</a:t>
            </a:r>
          </a:p>
          <a:p>
            <a:pPr marL="0" marR="0" lvl="0" indent="0" algn="l" rtl="0">
              <a:lnSpc>
                <a:spcPct val="125000"/>
              </a:lnSpc>
              <a:spcBef>
                <a:spcPts val="0"/>
              </a:spcBef>
              <a:buNone/>
            </a:pPr>
            <a:endParaRPr sz="2400"/>
          </a:p>
        </p:txBody>
      </p:sp>
    </p:spTree>
    <p:extLst>
      <p:ext uri="{BB962C8B-B14F-4D97-AF65-F5344CB8AC3E}">
        <p14:creationId xmlns:p14="http://schemas.microsoft.com/office/powerpoint/2010/main" val="20774622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03" name="Shape 40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69850" algn="l" rtl="0">
              <a:lnSpc>
                <a:spcPct val="125000"/>
              </a:lnSpc>
              <a:spcBef>
                <a:spcPts val="0"/>
              </a:spcBef>
              <a:buClr>
                <a:schemeClr val="dk1"/>
              </a:buClr>
              <a:buSzPct val="45833"/>
              <a:buFont typeface="Arial"/>
              <a:buNone/>
            </a:pPr>
            <a:r>
              <a:rPr lang="en" sz="2400"/>
              <a:t>Because we had these two terms floating around: “shadow dom” and “shady dom” we just started referring to either as “local dom”.</a:t>
            </a:r>
          </a:p>
          <a:p>
            <a:pPr marL="0" marR="0" lvl="0" indent="0" algn="l" rtl="0">
              <a:lnSpc>
                <a:spcPct val="125000"/>
              </a:lnSpc>
              <a:spcBef>
                <a:spcPts val="0"/>
              </a:spcBef>
              <a:buNone/>
            </a:pPr>
            <a:endParaRPr sz="2400"/>
          </a:p>
        </p:txBody>
      </p:sp>
    </p:spTree>
    <p:extLst>
      <p:ext uri="{BB962C8B-B14F-4D97-AF65-F5344CB8AC3E}">
        <p14:creationId xmlns:p14="http://schemas.microsoft.com/office/powerpoint/2010/main" val="41665769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Shape 382"/>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45833"/>
              <a:buFont typeface="Arial"/>
              <a:buNone/>
            </a:pPr>
            <a:r>
              <a:rPr lang="en" sz="2400"/>
              <a:t>Inside the dom-module I’ll add a template element (another of the new Web Component standards). Inside this template I can specify my element’s Local DOM, which is all the markup that will render on screen when someone uses my tag.</a:t>
            </a:r>
          </a:p>
          <a:p>
            <a:pPr lvl="0">
              <a:spcBef>
                <a:spcPts val="0"/>
              </a:spcBef>
              <a:buNone/>
            </a:pPr>
            <a:endParaRPr sz="2400"/>
          </a:p>
        </p:txBody>
      </p:sp>
      <p:sp>
        <p:nvSpPr>
          <p:cNvPr id="383" name="Shape 3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2516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Shape 416"/>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45833"/>
              <a:buFont typeface="Arial"/>
              <a:buNone/>
            </a:pPr>
            <a:r>
              <a:rPr lang="en" sz="2400"/>
              <a:t>So I’ll drop some markup inside of hear for my banner. And when someone uses an instance of my alert-banner tag, they should see that markup render on screen.</a:t>
            </a:r>
          </a:p>
          <a:p>
            <a:pPr lvl="0" rtl="0">
              <a:spcBef>
                <a:spcPts val="0"/>
              </a:spcBef>
              <a:buClr>
                <a:schemeClr val="dk1"/>
              </a:buClr>
              <a:buSzPct val="45833"/>
              <a:buFont typeface="Arial"/>
              <a:buNone/>
            </a:pPr>
            <a:r>
              <a:rPr lang="en" sz="2400"/>
              <a:t>Note that you can include style tags in here as well. Those styles will be scoped to the component and not leak out and effect anything else on the page.</a:t>
            </a:r>
          </a:p>
          <a:p>
            <a:pPr lvl="0">
              <a:spcBef>
                <a:spcPts val="0"/>
              </a:spcBef>
              <a:buNone/>
            </a:pPr>
            <a:endParaRPr sz="2400"/>
          </a:p>
        </p:txBody>
      </p:sp>
      <p:sp>
        <p:nvSpPr>
          <p:cNvPr id="417" name="Shape 4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85843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45833"/>
              <a:buFont typeface="Arial"/>
              <a:buNone/>
            </a:pPr>
            <a:r>
              <a:rPr lang="en" sz="2400">
                <a:solidFill>
                  <a:schemeClr val="dk1"/>
                </a:solidFill>
              </a:rPr>
              <a:t>By including a script tag and calling the Polymer constructor, we can pass an object that defines our element’s prototype, giving it unique properties and methods.</a:t>
            </a:r>
          </a:p>
          <a:p>
            <a:pPr lvl="0" rtl="0">
              <a:spcBef>
                <a:spcPts val="0"/>
              </a:spcBef>
              <a:buClr>
                <a:schemeClr val="dk1"/>
              </a:buClr>
              <a:buSzPct val="45833"/>
              <a:buFont typeface="Arial"/>
              <a:buNone/>
            </a:pPr>
            <a:r>
              <a:rPr lang="en" sz="2400">
                <a:solidFill>
                  <a:schemeClr val="dk1"/>
                </a:solidFill>
              </a:rPr>
              <a:t>The “is” property is important as it defines the tag name we’re going to register with the document. The </a:t>
            </a:r>
            <a:r>
              <a:rPr lang="en" sz="2400" b="1">
                <a:solidFill>
                  <a:schemeClr val="dk1"/>
                </a:solidFill>
              </a:rPr>
              <a:t>is</a:t>
            </a:r>
            <a:r>
              <a:rPr lang="en" sz="2400">
                <a:solidFill>
                  <a:schemeClr val="dk1"/>
                </a:solidFill>
              </a:rPr>
              <a:t> property, and the </a:t>
            </a:r>
            <a:r>
              <a:rPr lang="en" sz="2400" b="1">
                <a:solidFill>
                  <a:schemeClr val="dk1"/>
                </a:solidFill>
              </a:rPr>
              <a:t>id</a:t>
            </a:r>
            <a:r>
              <a:rPr lang="en" sz="2400">
                <a:solidFill>
                  <a:schemeClr val="dk1"/>
                </a:solidFill>
              </a:rPr>
              <a:t> on the dom-module should be the same.</a:t>
            </a:r>
          </a:p>
          <a:p>
            <a:pPr lvl="0" rtl="0">
              <a:spcBef>
                <a:spcPts val="0"/>
              </a:spcBef>
              <a:buClr>
                <a:schemeClr val="dk1"/>
              </a:buClr>
              <a:buSzPct val="45833"/>
              <a:buFont typeface="Arial"/>
              <a:buNone/>
            </a:pPr>
            <a:r>
              <a:rPr lang="en" sz="2400">
                <a:solidFill>
                  <a:schemeClr val="dk1"/>
                </a:solidFill>
              </a:rPr>
              <a:t>With this code in place we’ve actually done everything necessary to create our new tag. After we import this file into our index then someone can use our new tag like so…</a:t>
            </a:r>
          </a:p>
          <a:p>
            <a:pPr lvl="0">
              <a:spcBef>
                <a:spcPts val="0"/>
              </a:spcBef>
              <a:buNone/>
            </a:pPr>
            <a:endParaRPr sz="2400"/>
          </a:p>
        </p:txBody>
      </p:sp>
      <p:sp>
        <p:nvSpPr>
          <p:cNvPr id="435" name="Shape 4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01959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Shape 4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44" name="Shape 44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69850" algn="l" rtl="0">
              <a:lnSpc>
                <a:spcPct val="125000"/>
              </a:lnSpc>
              <a:spcBef>
                <a:spcPts val="0"/>
              </a:spcBef>
              <a:buClr>
                <a:schemeClr val="dk1"/>
              </a:buClr>
              <a:buSzPct val="45833"/>
              <a:buFont typeface="Arial"/>
              <a:buNone/>
            </a:pPr>
            <a:r>
              <a:rPr lang="en" sz="2400"/>
              <a:t>And on their screen they would see the banner render</a:t>
            </a:r>
          </a:p>
          <a:p>
            <a:pPr marL="0" marR="0" lvl="0" indent="0" algn="l" rtl="0">
              <a:lnSpc>
                <a:spcPct val="125000"/>
              </a:lnSpc>
              <a:spcBef>
                <a:spcPts val="0"/>
              </a:spcBef>
              <a:buNone/>
            </a:pPr>
            <a:endParaRPr sz="2400"/>
          </a:p>
        </p:txBody>
      </p:sp>
    </p:spTree>
    <p:extLst>
      <p:ext uri="{BB962C8B-B14F-4D97-AF65-F5344CB8AC3E}">
        <p14:creationId xmlns:p14="http://schemas.microsoft.com/office/powerpoint/2010/main" val="19036626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Shape 448"/>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45833"/>
              <a:buFont typeface="Arial"/>
              <a:buNone/>
            </a:pPr>
            <a:r>
              <a:rPr lang="en" sz="2400"/>
              <a:t>Like this!</a:t>
            </a:r>
          </a:p>
          <a:p>
            <a:pPr lvl="0">
              <a:spcBef>
                <a:spcPts val="0"/>
              </a:spcBef>
              <a:buNone/>
            </a:pPr>
            <a:endParaRPr sz="2400"/>
          </a:p>
        </p:txBody>
      </p:sp>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05752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Shape 456"/>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45833"/>
              <a:buFont typeface="Arial"/>
              <a:buNone/>
            </a:pPr>
            <a:r>
              <a:rPr lang="en" sz="2400"/>
              <a:t>Right now the element is reusable because we hard coded the text in it. Let’s change that. Instead of hard coding text we can let the user pass in their own content using a content element.</a:t>
            </a:r>
          </a:p>
          <a:p>
            <a:pPr lvl="0">
              <a:spcBef>
                <a:spcPts val="0"/>
              </a:spcBef>
              <a:buNone/>
            </a:pPr>
            <a:endParaRPr sz="2400"/>
          </a:p>
        </p:txBody>
      </p:sp>
      <p:sp>
        <p:nvSpPr>
          <p:cNvPr id="457" name="Shape 4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1618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45833"/>
              <a:buFont typeface="Arial"/>
              <a:buNone/>
            </a:pPr>
            <a:r>
              <a:rPr lang="en" sz="2400"/>
              <a:t>But when it came time to make a purchase…</a:t>
            </a:r>
          </a:p>
          <a:p>
            <a:pPr lvl="0" rtl="0">
              <a:spcBef>
                <a:spcPts val="0"/>
              </a:spcBef>
              <a:buClr>
                <a:schemeClr val="dk1"/>
              </a:buClr>
              <a:buSzPct val="45833"/>
              <a:buFont typeface="Arial"/>
              <a:buNone/>
            </a:pPr>
            <a:r>
              <a:rPr lang="en" sz="2400"/>
              <a:t>The group that looked at 6 jars of jam?</a:t>
            </a:r>
          </a:p>
          <a:p>
            <a:pPr lvl="0">
              <a:spcBef>
                <a:spcPts val="0"/>
              </a:spcBef>
              <a:buNone/>
            </a:pPr>
            <a:endParaRPr sz="2400"/>
          </a:p>
        </p:txBody>
      </p:sp>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70387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Shape 465"/>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45833"/>
              <a:buFont typeface="Arial"/>
              <a:buNone/>
            </a:pPr>
            <a:r>
              <a:rPr lang="en" sz="2400"/>
              <a:t>The content element lets us invite content from the “light dom” into the “local/shadow dom”.</a:t>
            </a:r>
          </a:p>
          <a:p>
            <a:pPr lvl="0">
              <a:spcBef>
                <a:spcPts val="0"/>
              </a:spcBef>
              <a:buNone/>
            </a:pPr>
            <a:endParaRPr sz="2400"/>
          </a:p>
        </p:txBody>
      </p:sp>
      <p:sp>
        <p:nvSpPr>
          <p:cNvPr id="466" name="Shape 4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48271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Shape 4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75" name="Shape 47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R="0" lvl="0" algn="l" rtl="0">
              <a:lnSpc>
                <a:spcPct val="125000"/>
              </a:lnSpc>
              <a:spcBef>
                <a:spcPts val="0"/>
              </a:spcBef>
              <a:buClr>
                <a:schemeClr val="dk1"/>
              </a:buClr>
              <a:buSzPct val="45833"/>
              <a:buFont typeface="Arial"/>
              <a:buNone/>
            </a:pPr>
            <a:r>
              <a:rPr lang="en" sz="2400"/>
              <a:t>To better define the term: We usually refer to the world outside of your component’s local dom as the “light dom”. This is a holdover from when we called everything inside the component “shadow dom”.</a:t>
            </a:r>
          </a:p>
          <a:p>
            <a:pPr marR="0" lvl="0" algn="l" rtl="0">
              <a:lnSpc>
                <a:spcPct val="125000"/>
              </a:lnSpc>
              <a:spcBef>
                <a:spcPts val="0"/>
              </a:spcBef>
              <a:buClr>
                <a:schemeClr val="dk1"/>
              </a:buClr>
              <a:buSzPct val="45833"/>
              <a:buFont typeface="Arial"/>
              <a:buNone/>
            </a:pPr>
            <a:r>
              <a:rPr lang="en" sz="2400"/>
              <a:t>So how does the element know which content to select from the light dom?</a:t>
            </a:r>
          </a:p>
          <a:p>
            <a:pPr marR="0" lvl="0" algn="l" rtl="0">
              <a:lnSpc>
                <a:spcPct val="125000"/>
              </a:lnSpc>
              <a:spcBef>
                <a:spcPts val="0"/>
              </a:spcBef>
              <a:buNone/>
            </a:pPr>
            <a:endParaRPr sz="2400"/>
          </a:p>
        </p:txBody>
      </p:sp>
    </p:spTree>
    <p:extLst>
      <p:ext uri="{BB962C8B-B14F-4D97-AF65-F5344CB8AC3E}">
        <p14:creationId xmlns:p14="http://schemas.microsoft.com/office/powerpoint/2010/main" val="28446663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Shape 4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0" name="Shape 48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lvl="0" rtl="0">
              <a:spcBef>
                <a:spcPts val="0"/>
              </a:spcBef>
              <a:buClr>
                <a:schemeClr val="dk1"/>
              </a:buClr>
              <a:buSzPct val="45833"/>
              <a:buFont typeface="Arial"/>
              <a:buNone/>
            </a:pPr>
            <a:r>
              <a:rPr lang="en" sz="2400">
                <a:solidFill>
                  <a:schemeClr val="dk1"/>
                </a:solidFill>
              </a:rPr>
              <a:t>By giving our content element a select attribute we can specify what content we want to invite in.</a:t>
            </a:r>
          </a:p>
          <a:p>
            <a:pPr lvl="0" rtl="0">
              <a:spcBef>
                <a:spcPts val="0"/>
              </a:spcBef>
              <a:buClr>
                <a:schemeClr val="dk1"/>
              </a:buClr>
              <a:buSzPct val="45833"/>
              <a:buFont typeface="Arial"/>
              <a:buNone/>
            </a:pPr>
            <a:r>
              <a:rPr lang="en" sz="2400">
                <a:solidFill>
                  <a:schemeClr val="dk1"/>
                </a:solidFill>
              </a:rPr>
              <a:t>Select attributes use css selectors, so any child with the “message” class will be projected into the local dom at this location.</a:t>
            </a:r>
          </a:p>
          <a:p>
            <a:pPr lvl="0" rtl="0">
              <a:spcBef>
                <a:spcPts val="0"/>
              </a:spcBef>
              <a:buClr>
                <a:schemeClr val="dk1"/>
              </a:buClr>
              <a:buFont typeface="Arial"/>
              <a:buNone/>
            </a:pPr>
            <a:endParaRPr sz="2400">
              <a:solidFill>
                <a:schemeClr val="dk1"/>
              </a:solidFill>
            </a:endParaRPr>
          </a:p>
          <a:p>
            <a:pPr marL="0" marR="0" lvl="0" indent="0" algn="l" rtl="0">
              <a:lnSpc>
                <a:spcPct val="125000"/>
              </a:lnSpc>
              <a:spcBef>
                <a:spcPts val="0"/>
              </a:spcBef>
              <a:buNone/>
            </a:pPr>
            <a:endParaRPr sz="2400"/>
          </a:p>
        </p:txBody>
      </p:sp>
    </p:spTree>
    <p:extLst>
      <p:ext uri="{BB962C8B-B14F-4D97-AF65-F5344CB8AC3E}">
        <p14:creationId xmlns:p14="http://schemas.microsoft.com/office/powerpoint/2010/main" val="46749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Shape 4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90" name="Shape 49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69850" algn="l" rtl="0">
              <a:lnSpc>
                <a:spcPct val="125000"/>
              </a:lnSpc>
              <a:spcBef>
                <a:spcPts val="0"/>
              </a:spcBef>
              <a:buClr>
                <a:schemeClr val="dk1"/>
              </a:buClr>
              <a:buSzPct val="45833"/>
              <a:buFont typeface="Arial"/>
              <a:buNone/>
            </a:pPr>
            <a:r>
              <a:rPr lang="en" sz="2400"/>
              <a:t>So someone uses an alert banner in their app…</a:t>
            </a:r>
          </a:p>
          <a:p>
            <a:pPr marL="0" marR="0" lvl="0" indent="0" algn="l" rtl="0">
              <a:lnSpc>
                <a:spcPct val="125000"/>
              </a:lnSpc>
              <a:spcBef>
                <a:spcPts val="0"/>
              </a:spcBef>
              <a:buNone/>
            </a:pPr>
            <a:endParaRPr sz="2400"/>
          </a:p>
        </p:txBody>
      </p:sp>
    </p:spTree>
    <p:extLst>
      <p:ext uri="{BB962C8B-B14F-4D97-AF65-F5344CB8AC3E}">
        <p14:creationId xmlns:p14="http://schemas.microsoft.com/office/powerpoint/2010/main" val="38650428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Shape 4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95" name="Shape 49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69850" algn="l" rtl="0">
              <a:lnSpc>
                <a:spcPct val="125000"/>
              </a:lnSpc>
              <a:spcBef>
                <a:spcPts val="0"/>
              </a:spcBef>
              <a:buClr>
                <a:schemeClr val="dk1"/>
              </a:buClr>
              <a:buSzPct val="45833"/>
              <a:buFont typeface="Arial"/>
              <a:buNone/>
            </a:pPr>
            <a:r>
              <a:rPr lang="en" sz="2400"/>
              <a:t>And they add a child…</a:t>
            </a:r>
          </a:p>
          <a:p>
            <a:pPr marL="0" marR="0" lvl="0" indent="0" algn="l" rtl="0">
              <a:lnSpc>
                <a:spcPct val="125000"/>
              </a:lnSpc>
              <a:spcBef>
                <a:spcPts val="0"/>
              </a:spcBef>
              <a:buNone/>
            </a:pPr>
            <a:endParaRPr sz="2400"/>
          </a:p>
        </p:txBody>
      </p:sp>
    </p:spTree>
    <p:extLst>
      <p:ext uri="{BB962C8B-B14F-4D97-AF65-F5344CB8AC3E}">
        <p14:creationId xmlns:p14="http://schemas.microsoft.com/office/powerpoint/2010/main" val="14881784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Shape 4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00" name="Shape 50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69850" algn="l" rtl="0">
              <a:lnSpc>
                <a:spcPct val="125000"/>
              </a:lnSpc>
              <a:spcBef>
                <a:spcPts val="0"/>
              </a:spcBef>
              <a:buClr>
                <a:schemeClr val="dk1"/>
              </a:buClr>
              <a:buSzPct val="45833"/>
              <a:buFont typeface="Arial"/>
              <a:buNone/>
            </a:pPr>
            <a:r>
              <a:rPr lang="en" sz="2400"/>
              <a:t>With a matching message class. Now this content will render as if it was inside our element’s local dom.</a:t>
            </a:r>
          </a:p>
          <a:p>
            <a:pPr marL="0" marR="0" lvl="0" indent="0" algn="l" rtl="0">
              <a:lnSpc>
                <a:spcPct val="125000"/>
              </a:lnSpc>
              <a:spcBef>
                <a:spcPts val="0"/>
              </a:spcBef>
              <a:buNone/>
            </a:pPr>
            <a:endParaRPr sz="2400"/>
          </a:p>
        </p:txBody>
      </p:sp>
    </p:spTree>
    <p:extLst>
      <p:ext uri="{BB962C8B-B14F-4D97-AF65-F5344CB8AC3E}">
        <p14:creationId xmlns:p14="http://schemas.microsoft.com/office/powerpoint/2010/main" val="1752841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Shape 507"/>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45833"/>
              <a:buFont typeface="Arial"/>
              <a:buNone/>
            </a:pPr>
            <a:r>
              <a:rPr lang="en" sz="2400">
                <a:solidFill>
                  <a:schemeClr val="dk1"/>
                </a:solidFill>
              </a:rPr>
              <a:t>Allowing us to change the message that displays on screen when the banner is used. You can have as many content tags inside of your element as you want. This is an </a:t>
            </a:r>
            <a:r>
              <a:rPr lang="en" sz="2400" b="1">
                <a:solidFill>
                  <a:schemeClr val="dk1"/>
                </a:solidFill>
              </a:rPr>
              <a:t>extremely</a:t>
            </a:r>
            <a:r>
              <a:rPr lang="en" sz="2400">
                <a:solidFill>
                  <a:schemeClr val="dk1"/>
                </a:solidFill>
              </a:rPr>
              <a:t> powerful feature.</a:t>
            </a:r>
          </a:p>
          <a:p>
            <a:pPr lvl="0" rtl="0">
              <a:spcBef>
                <a:spcPts val="0"/>
              </a:spcBef>
              <a:buClr>
                <a:schemeClr val="dk1"/>
              </a:buClr>
              <a:buSzPct val="45833"/>
              <a:buFont typeface="Arial"/>
              <a:buNone/>
            </a:pPr>
            <a:r>
              <a:rPr lang="en" sz="2400">
                <a:solidFill>
                  <a:schemeClr val="dk1"/>
                </a:solidFill>
              </a:rPr>
              <a:t>The last thing I’d like to do is make this element configurable…</a:t>
            </a:r>
          </a:p>
          <a:p>
            <a:pPr lvl="0">
              <a:spcBef>
                <a:spcPts val="0"/>
              </a:spcBef>
              <a:buNone/>
            </a:pPr>
            <a:endParaRPr sz="2400"/>
          </a:p>
        </p:txBody>
      </p:sp>
      <p:sp>
        <p:nvSpPr>
          <p:cNvPr id="508" name="Shape 5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67448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45833"/>
              <a:buFont typeface="Arial"/>
              <a:buNone/>
            </a:pPr>
            <a:r>
              <a:rPr lang="en" sz="2400"/>
              <a:t>One of the best aspects of HTML is that you can take an element, like a checkbox, and add a single attribute to it, to change its state.</a:t>
            </a:r>
          </a:p>
          <a:p>
            <a:pPr lvl="0">
              <a:spcBef>
                <a:spcPts val="0"/>
              </a:spcBef>
              <a:buNone/>
            </a:pPr>
            <a:endParaRPr sz="2400"/>
          </a:p>
        </p:txBody>
      </p:sp>
      <p:sp>
        <p:nvSpPr>
          <p:cNvPr id="516" name="Shape 5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41622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Shape 521"/>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45833"/>
              <a:buFont typeface="Arial"/>
              <a:buNone/>
            </a:pPr>
            <a:r>
              <a:rPr lang="en" sz="2400"/>
              <a:t>And that attribute is mapped to a property in JavaScript. So if I wanted to configure my element imperatively I could do that as well.</a:t>
            </a:r>
          </a:p>
          <a:p>
            <a:pPr lvl="0">
              <a:spcBef>
                <a:spcPts val="0"/>
              </a:spcBef>
              <a:buNone/>
            </a:pPr>
            <a:endParaRPr sz="2400"/>
          </a:p>
        </p:txBody>
      </p:sp>
      <p:sp>
        <p:nvSpPr>
          <p:cNvPr id="522" name="Shape 5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1748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Shape 528"/>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45833"/>
              <a:buFont typeface="Arial"/>
              <a:buNone/>
            </a:pPr>
            <a:r>
              <a:rPr lang="en" sz="2400"/>
              <a:t>So I’d like to add this same kind of behavior to my own element.</a:t>
            </a:r>
          </a:p>
          <a:p>
            <a:pPr lvl="0">
              <a:spcBef>
                <a:spcPts val="0"/>
              </a:spcBef>
              <a:buNone/>
            </a:pPr>
            <a:endParaRPr sz="2400"/>
          </a:p>
        </p:txBody>
      </p:sp>
      <p:sp>
        <p:nvSpPr>
          <p:cNvPr id="529" name="Shape 5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3544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45833"/>
              <a:buFont typeface="Arial"/>
              <a:buNone/>
            </a:pPr>
            <a:r>
              <a:rPr lang="en" sz="2400"/>
              <a:t>About 30% of them ended up using their coupon and buying a jar</a:t>
            </a:r>
          </a:p>
          <a:p>
            <a:pPr lvl="0">
              <a:spcBef>
                <a:spcPts val="0"/>
              </a:spcBef>
              <a:buNone/>
            </a:pPr>
            <a:endParaRPr sz="2400"/>
          </a:p>
        </p:txBody>
      </p:sp>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11128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Shape 536"/>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45833"/>
              <a:buFont typeface="Arial"/>
              <a:buNone/>
            </a:pPr>
            <a:r>
              <a:rPr lang="en" sz="2400"/>
              <a:t>To do that I’ll give my element a properties object</a:t>
            </a:r>
          </a:p>
          <a:p>
            <a:pPr lvl="0">
              <a:spcBef>
                <a:spcPts val="0"/>
              </a:spcBef>
              <a:buNone/>
            </a:pPr>
            <a:endParaRPr sz="2400"/>
          </a:p>
        </p:txBody>
      </p:sp>
      <p:sp>
        <p:nvSpPr>
          <p:cNvPr id="537" name="Shape 5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73788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Shape 5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42" name="Shape 54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69850" algn="l" rtl="0">
              <a:lnSpc>
                <a:spcPct val="125000"/>
              </a:lnSpc>
              <a:spcBef>
                <a:spcPts val="0"/>
              </a:spcBef>
              <a:buClr>
                <a:schemeClr val="dk1"/>
              </a:buClr>
              <a:buSzPct val="45833"/>
              <a:buFont typeface="Arial"/>
              <a:buNone/>
            </a:pPr>
            <a:r>
              <a:rPr lang="en" sz="2400"/>
              <a:t>And I’ll give it a “shown” property.</a:t>
            </a:r>
          </a:p>
          <a:p>
            <a:pPr marL="0" marR="0" lvl="0" indent="-69850" algn="l" rtl="0">
              <a:lnSpc>
                <a:spcPct val="125000"/>
              </a:lnSpc>
              <a:spcBef>
                <a:spcPts val="0"/>
              </a:spcBef>
              <a:buClr>
                <a:schemeClr val="dk1"/>
              </a:buClr>
              <a:buSzPct val="45833"/>
              <a:buFont typeface="Arial"/>
              <a:buNone/>
            </a:pPr>
            <a:r>
              <a:rPr lang="en" sz="2400"/>
              <a:t>And I can add metadata to this property</a:t>
            </a:r>
          </a:p>
          <a:p>
            <a:pPr marL="0" marR="0" lvl="0" indent="-69850" algn="l" rtl="0">
              <a:lnSpc>
                <a:spcPct val="125000"/>
              </a:lnSpc>
              <a:spcBef>
                <a:spcPts val="0"/>
              </a:spcBef>
              <a:buClr>
                <a:schemeClr val="dk1"/>
              </a:buClr>
              <a:buSzPct val="45833"/>
              <a:buFont typeface="Arial"/>
              <a:buNone/>
            </a:pPr>
            <a:r>
              <a:rPr lang="en" sz="2400"/>
              <a:t>I can specify a type, so if someone passes in the value via an attribute, Polymer will deserialize to that type. You can see here that I’ve specified it’s a boolean.</a:t>
            </a:r>
          </a:p>
          <a:p>
            <a:pPr marL="0" marR="0" lvl="0" indent="-69850" algn="l" rtl="0">
              <a:lnSpc>
                <a:spcPct val="125000"/>
              </a:lnSpc>
              <a:spcBef>
                <a:spcPts val="0"/>
              </a:spcBef>
              <a:buClr>
                <a:schemeClr val="dk1"/>
              </a:buClr>
              <a:buSzPct val="45833"/>
              <a:buFont typeface="Arial"/>
              <a:buNone/>
            </a:pPr>
            <a:r>
              <a:rPr lang="en" sz="2400"/>
              <a:t>I can give it a default value of false</a:t>
            </a:r>
          </a:p>
          <a:p>
            <a:pPr marL="0" marR="0" lvl="0" indent="-69850" algn="l" rtl="0">
              <a:lnSpc>
                <a:spcPct val="125000"/>
              </a:lnSpc>
              <a:spcBef>
                <a:spcPts val="0"/>
              </a:spcBef>
              <a:buClr>
                <a:schemeClr val="dk1"/>
              </a:buClr>
              <a:buSzPct val="45833"/>
              <a:buFont typeface="Arial"/>
              <a:buNone/>
            </a:pPr>
            <a:r>
              <a:rPr lang="en" sz="2400"/>
              <a:t>And I can have it dispatch events whenever it changes by using this notify: true flag. Setting notify to true will also make this property two-way bindable using Polymer’s data binding system.</a:t>
            </a:r>
          </a:p>
          <a:p>
            <a:pPr marL="0" marR="0" lvl="0" indent="0" algn="l" rtl="0">
              <a:lnSpc>
                <a:spcPct val="125000"/>
              </a:lnSpc>
              <a:spcBef>
                <a:spcPts val="0"/>
              </a:spcBef>
              <a:buNone/>
            </a:pPr>
            <a:endParaRPr sz="2400"/>
          </a:p>
        </p:txBody>
      </p:sp>
    </p:spTree>
    <p:extLst>
      <p:ext uri="{BB962C8B-B14F-4D97-AF65-F5344CB8AC3E}">
        <p14:creationId xmlns:p14="http://schemas.microsoft.com/office/powerpoint/2010/main" val="37834341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Shape 548"/>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45833"/>
              <a:buFont typeface="Arial"/>
              <a:buNone/>
            </a:pPr>
            <a:r>
              <a:rPr lang="en" sz="2400"/>
              <a:t>So we can bind the state of that property, to our markup</a:t>
            </a:r>
          </a:p>
          <a:p>
            <a:pPr lvl="0" rtl="0">
              <a:spcBef>
                <a:spcPts val="0"/>
              </a:spcBef>
              <a:buClr>
                <a:schemeClr val="dk1"/>
              </a:buClr>
              <a:buSzPct val="45833"/>
              <a:buFont typeface="Arial"/>
              <a:buNone/>
            </a:pPr>
            <a:r>
              <a:rPr lang="en" sz="2400"/>
              <a:t>I can use a hidden attribute on the alert div and toggle it on or off based on the state of my shown attribute.</a:t>
            </a:r>
          </a:p>
          <a:p>
            <a:pPr lvl="0">
              <a:spcBef>
                <a:spcPts val="0"/>
              </a:spcBef>
              <a:buNone/>
            </a:pPr>
            <a:endParaRPr sz="2400"/>
          </a:p>
        </p:txBody>
      </p:sp>
      <p:sp>
        <p:nvSpPr>
          <p:cNvPr id="549" name="Shape 5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238060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Shape 5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58" name="Shape 55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69850" algn="l" rtl="0">
              <a:lnSpc>
                <a:spcPct val="125000"/>
              </a:lnSpc>
              <a:spcBef>
                <a:spcPts val="0"/>
              </a:spcBef>
              <a:buClr>
                <a:schemeClr val="dk1"/>
              </a:buClr>
              <a:buSzPct val="45833"/>
              <a:buFont typeface="Arial"/>
              <a:buNone/>
            </a:pPr>
            <a:r>
              <a:rPr lang="en" sz="2400"/>
              <a:t>What that means is someone can use our alert banner and by default, shown is false, so we don’t see anything.</a:t>
            </a:r>
          </a:p>
          <a:p>
            <a:pPr marL="0" marR="0" lvl="0" indent="0" algn="l" rtl="0">
              <a:lnSpc>
                <a:spcPct val="125000"/>
              </a:lnSpc>
              <a:spcBef>
                <a:spcPts val="0"/>
              </a:spcBef>
              <a:buNone/>
            </a:pPr>
            <a:endParaRPr sz="2400"/>
          </a:p>
        </p:txBody>
      </p:sp>
    </p:spTree>
    <p:extLst>
      <p:ext uri="{BB962C8B-B14F-4D97-AF65-F5344CB8AC3E}">
        <p14:creationId xmlns:p14="http://schemas.microsoft.com/office/powerpoint/2010/main" val="237634489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65" name="Shape 56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69850" algn="l" rtl="0">
              <a:lnSpc>
                <a:spcPct val="125000"/>
              </a:lnSpc>
              <a:spcBef>
                <a:spcPts val="0"/>
              </a:spcBef>
              <a:buClr>
                <a:schemeClr val="dk1"/>
              </a:buClr>
              <a:buSzPct val="45833"/>
              <a:buFont typeface="Arial"/>
              <a:buNone/>
            </a:pPr>
            <a:r>
              <a:rPr lang="en" sz="2400"/>
              <a:t>We add a shown attribute, and it shows up.</a:t>
            </a:r>
          </a:p>
          <a:p>
            <a:pPr marL="0" marR="0" lvl="0" indent="-69850" algn="l" rtl="0">
              <a:lnSpc>
                <a:spcPct val="125000"/>
              </a:lnSpc>
              <a:spcBef>
                <a:spcPts val="0"/>
              </a:spcBef>
              <a:buClr>
                <a:schemeClr val="dk1"/>
              </a:buClr>
              <a:buSzPct val="45833"/>
              <a:buFont typeface="Arial"/>
              <a:buNone/>
            </a:pPr>
            <a:r>
              <a:rPr lang="en" sz="2400"/>
              <a:t>Just like a checked attribute on a checkbox.</a:t>
            </a:r>
          </a:p>
          <a:p>
            <a:pPr marL="0" marR="0" lvl="0" indent="-69850" algn="l" rtl="0">
              <a:lnSpc>
                <a:spcPct val="125000"/>
              </a:lnSpc>
              <a:spcBef>
                <a:spcPts val="0"/>
              </a:spcBef>
              <a:buClr>
                <a:schemeClr val="dk1"/>
              </a:buClr>
              <a:buSzPct val="45833"/>
              <a:buFont typeface="Arial"/>
              <a:buNone/>
            </a:pPr>
            <a:r>
              <a:rPr lang="en" sz="2400"/>
              <a:t>Now your elements work just like native HTML. They’re indistinguishable from what’s already built in to the browser and that’s really powerful.</a:t>
            </a:r>
          </a:p>
          <a:p>
            <a:pPr marL="0" marR="0" lvl="0" indent="0" algn="l" rtl="0">
              <a:lnSpc>
                <a:spcPct val="125000"/>
              </a:lnSpc>
              <a:spcBef>
                <a:spcPts val="0"/>
              </a:spcBef>
              <a:buNone/>
            </a:pPr>
            <a:endParaRPr sz="2400"/>
          </a:p>
        </p:txBody>
      </p:sp>
    </p:spTree>
    <p:extLst>
      <p:ext uri="{BB962C8B-B14F-4D97-AF65-F5344CB8AC3E}">
        <p14:creationId xmlns:p14="http://schemas.microsoft.com/office/powerpoint/2010/main" val="26685567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Shape 5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71" name="Shape 57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69850" algn="l" rtl="0">
              <a:lnSpc>
                <a:spcPct val="125000"/>
              </a:lnSpc>
              <a:spcBef>
                <a:spcPts val="0"/>
              </a:spcBef>
              <a:buClr>
                <a:schemeClr val="dk1"/>
              </a:buClr>
              <a:buSzPct val="45833"/>
              <a:buFont typeface="Arial"/>
              <a:buNone/>
            </a:pPr>
            <a:r>
              <a:rPr lang="en" sz="2400"/>
              <a:t>Up to this point, I’ve mainly been talking about building my own elements.</a:t>
            </a:r>
          </a:p>
          <a:p>
            <a:pPr marL="0" marR="0" lvl="0" indent="-69850" algn="l" rtl="0">
              <a:lnSpc>
                <a:spcPct val="125000"/>
              </a:lnSpc>
              <a:spcBef>
                <a:spcPts val="0"/>
              </a:spcBef>
              <a:buClr>
                <a:schemeClr val="dk1"/>
              </a:buClr>
              <a:buSzPct val="45833"/>
              <a:buFont typeface="Arial"/>
              <a:buNone/>
            </a:pPr>
            <a:r>
              <a:rPr lang="en" sz="2400"/>
              <a:t>But the beauty of Web Components is that you can reuse elements.</a:t>
            </a:r>
          </a:p>
          <a:p>
            <a:pPr marL="0" marR="0" lvl="0" indent="-69850" algn="l" rtl="0">
              <a:lnSpc>
                <a:spcPct val="125000"/>
              </a:lnSpc>
              <a:spcBef>
                <a:spcPts val="0"/>
              </a:spcBef>
              <a:buClr>
                <a:schemeClr val="dk1"/>
              </a:buClr>
              <a:buSzPct val="45833"/>
              <a:buFont typeface="Arial"/>
              <a:buNone/>
            </a:pPr>
            <a:r>
              <a:rPr lang="en" sz="2400"/>
              <a:t>When you want to add a new feature, instead of having to write it yourself…</a:t>
            </a:r>
          </a:p>
          <a:p>
            <a:pPr marL="0" marR="0" lvl="0" indent="0" algn="l" rtl="0">
              <a:lnSpc>
                <a:spcPct val="125000"/>
              </a:lnSpc>
              <a:spcBef>
                <a:spcPts val="0"/>
              </a:spcBef>
              <a:buNone/>
            </a:pPr>
            <a:endParaRPr sz="2400"/>
          </a:p>
        </p:txBody>
      </p:sp>
    </p:spTree>
    <p:extLst>
      <p:ext uri="{BB962C8B-B14F-4D97-AF65-F5344CB8AC3E}">
        <p14:creationId xmlns:p14="http://schemas.microsoft.com/office/powerpoint/2010/main" val="23548516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45833"/>
              <a:buFont typeface="Arial"/>
              <a:buNone/>
            </a:pPr>
            <a:r>
              <a:rPr lang="en" sz="2400"/>
              <a:t>You can say “hey, there’s an element for that!”</a:t>
            </a:r>
          </a:p>
          <a:p>
            <a:pPr lvl="0">
              <a:spcBef>
                <a:spcPts val="0"/>
              </a:spcBef>
              <a:buNone/>
            </a:pPr>
            <a:endParaRPr sz="2400"/>
          </a:p>
        </p:txBody>
      </p:sp>
      <p:sp>
        <p:nvSpPr>
          <p:cNvPr id="578" name="Shape 5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18372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Shape 5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85" name="Shape 58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lvl="0" rtl="0">
              <a:lnSpc>
                <a:spcPct val="125000"/>
              </a:lnSpc>
              <a:spcBef>
                <a:spcPts val="0"/>
              </a:spcBef>
              <a:buClr>
                <a:schemeClr val="dk1"/>
              </a:buClr>
              <a:buSzPct val="25000"/>
              <a:buFont typeface="Arial"/>
              <a:buNone/>
            </a:pPr>
            <a:r>
              <a:rPr lang="en" sz="2400">
                <a:solidFill>
                  <a:schemeClr val="dk1"/>
                </a:solidFill>
              </a:rPr>
              <a:t>So, in addition to building the Polymer library, we’ve also created element sets. Which we call “product lines.”</a:t>
            </a:r>
          </a:p>
          <a:p>
            <a:pPr lvl="0" rtl="0">
              <a:lnSpc>
                <a:spcPct val="125000"/>
              </a:lnSpc>
              <a:spcBef>
                <a:spcPts val="0"/>
              </a:spcBef>
              <a:buClr>
                <a:schemeClr val="dk1"/>
              </a:buClr>
              <a:buSzPct val="25000"/>
              <a:buFont typeface="Arial"/>
              <a:buNone/>
            </a:pPr>
            <a:r>
              <a:rPr lang="en" sz="2400">
                <a:solidFill>
                  <a:schemeClr val="dk1"/>
                </a:solidFill>
              </a:rPr>
              <a:t>Previously we had core and paper…</a:t>
            </a:r>
          </a:p>
          <a:p>
            <a:pPr marL="0" marR="0" lvl="0" indent="0" algn="l" rtl="0">
              <a:lnSpc>
                <a:spcPct val="125000"/>
              </a:lnSpc>
              <a:spcBef>
                <a:spcPts val="0"/>
              </a:spcBef>
              <a:buNone/>
            </a:pPr>
            <a:endParaRPr sz="2400"/>
          </a:p>
          <a:p>
            <a:pPr marL="0" marR="0" lvl="0" indent="0" algn="l" rtl="0">
              <a:lnSpc>
                <a:spcPct val="125000"/>
              </a:lnSpc>
              <a:spcBef>
                <a:spcPts val="0"/>
              </a:spcBef>
              <a:buNone/>
            </a:pPr>
            <a:endParaRPr sz="2400"/>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The “core” elements have been renamed to “iron” elements and these provide the basic building blocks for your application.</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The “paper” elements are our implementation of material design</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Also working on other sets…</a:t>
            </a:r>
          </a:p>
        </p:txBody>
      </p:sp>
    </p:spTree>
    <p:extLst>
      <p:ext uri="{BB962C8B-B14F-4D97-AF65-F5344CB8AC3E}">
        <p14:creationId xmlns:p14="http://schemas.microsoft.com/office/powerpoint/2010/main" val="38198435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Shape 5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95" name="Shape 59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First: the Google Web Components</a:t>
            </a:r>
          </a:p>
        </p:txBody>
      </p:sp>
    </p:spTree>
    <p:extLst>
      <p:ext uri="{BB962C8B-B14F-4D97-AF65-F5344CB8AC3E}">
        <p14:creationId xmlns:p14="http://schemas.microsoft.com/office/powerpoint/2010/main" val="26703573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03" name="Shape 60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Google has over 250 APIs that developers can leverage</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Maps, Charts, Translate, etc.</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These services can be really powerful, but often can be difficult to setup.</a:t>
            </a:r>
          </a:p>
          <a:p>
            <a:pPr marL="0" marR="0" lvl="0" indent="0" algn="l" rtl="0">
              <a:lnSpc>
                <a:spcPct val="125000"/>
              </a:lnSpc>
              <a:spcBef>
                <a:spcPts val="0"/>
              </a:spcBef>
              <a:buSzPct val="25000"/>
              <a:buNone/>
            </a:pPr>
            <a:r>
              <a:rPr lang="en" sz="2400" b="1" i="0" u="none" strike="noStrike" cap="none">
                <a:latin typeface="Arial"/>
                <a:ea typeface="Arial"/>
                <a:cs typeface="Arial"/>
                <a:sym typeface="Arial"/>
              </a:rPr>
              <a:t>“SDK of Google API’s all surfaced as elements”</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If you need to work with maps, or sheets, or youtube there’s an element for that </a:t>
            </a:r>
          </a:p>
        </p:txBody>
      </p:sp>
    </p:spTree>
    <p:extLst>
      <p:ext uri="{BB962C8B-B14F-4D97-AF65-F5344CB8AC3E}">
        <p14:creationId xmlns:p14="http://schemas.microsoft.com/office/powerpoint/2010/main" val="3033629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45833"/>
              <a:buFont typeface="Arial"/>
              <a:buNone/>
            </a:pPr>
            <a:r>
              <a:rPr lang="en" sz="2400"/>
              <a:t>And the group that looked at 24 jars of jam?</a:t>
            </a:r>
          </a:p>
          <a:p>
            <a:pPr lvl="0">
              <a:spcBef>
                <a:spcPts val="0"/>
              </a:spcBef>
              <a:buNone/>
            </a:pPr>
            <a:endParaRPr sz="2400"/>
          </a:p>
        </p:txBody>
      </p:sp>
      <p:sp>
        <p:nvSpPr>
          <p:cNvPr id="148" name="Shape 1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67746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Shape 6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18" name="Shape 61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With elements as the common interface, it becomes dramatically easier to leverage these services in your application</a:t>
            </a:r>
          </a:p>
        </p:txBody>
      </p:sp>
    </p:spTree>
    <p:extLst>
      <p:ext uri="{BB962C8B-B14F-4D97-AF65-F5344CB8AC3E}">
        <p14:creationId xmlns:p14="http://schemas.microsoft.com/office/powerpoint/2010/main" val="39475815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Shape 6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33" name="Shape 63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Next I’d like to talk about Platinum elements</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Right now, new features like push notifications, offline caching, background sync, these are all landing in the browser.</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Previously only for native apps, but now we can take advantage of it.</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But these features are designed as powerful, low level primitives, which means there’s a learning curve and they can take some time to setup.</a:t>
            </a:r>
          </a:p>
        </p:txBody>
      </p:sp>
    </p:spTree>
    <p:extLst>
      <p:ext uri="{BB962C8B-B14F-4D97-AF65-F5344CB8AC3E}">
        <p14:creationId xmlns:p14="http://schemas.microsoft.com/office/powerpoint/2010/main" val="22769301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Shape 6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40" name="Shape 64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Next I’d like to talk about Platinum elements</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Right now, new features like push notifications, and offline caching</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Previously only available in native apps</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Powerful, but low level. Learning curve.</a:t>
            </a:r>
          </a:p>
        </p:txBody>
      </p:sp>
    </p:spTree>
    <p:extLst>
      <p:ext uri="{BB962C8B-B14F-4D97-AF65-F5344CB8AC3E}">
        <p14:creationId xmlns:p14="http://schemas.microsoft.com/office/powerpoint/2010/main" val="20549406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Shape 6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48" name="Shape 64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With the Platinum product line, we’ve rolled these features into elements.</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Drop a push notification manager onto your page, and instantly your app is able to send notifications to your users. Even if they don’t have the browser open.</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Or add a caching element to make your entire application work offline.</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These are things that we’ve dreamed about for years, and now they’re just a single element away.</a:t>
            </a:r>
          </a:p>
        </p:txBody>
      </p:sp>
    </p:spTree>
    <p:extLst>
      <p:ext uri="{BB962C8B-B14F-4D97-AF65-F5344CB8AC3E}">
        <p14:creationId xmlns:p14="http://schemas.microsoft.com/office/powerpoint/2010/main" val="136861667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Shape 6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56" name="Shape 65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With the Platinum product line, we’ve rolled these features into elements.</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Drop a push notification manager onto your page, and instantly your app is able to send notifications to your users. Even if they don’t have the browser open.</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Or add a caching element to make your entire application work offline.</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These are things that we’ve dreamed about for years, and now they’re just a single element away.</a:t>
            </a:r>
          </a:p>
        </p:txBody>
      </p:sp>
    </p:spTree>
    <p:extLst>
      <p:ext uri="{BB962C8B-B14F-4D97-AF65-F5344CB8AC3E}">
        <p14:creationId xmlns:p14="http://schemas.microsoft.com/office/powerpoint/2010/main" val="295328691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Shape 6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67" name="Shape 66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Gold elements</a:t>
            </a:r>
          </a:p>
        </p:txBody>
      </p:sp>
    </p:spTree>
    <p:extLst>
      <p:ext uri="{BB962C8B-B14F-4D97-AF65-F5344CB8AC3E}">
        <p14:creationId xmlns:p14="http://schemas.microsoft.com/office/powerpoint/2010/main" val="382495097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Shape 6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75" name="Shape 67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Gold elements</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Specifically targeted at e-commerce</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Making the checkout flow as smooth as possible, especially on mobile.</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Recent stats showed that 85% of U.S. retailers mobile traffic comes from the web.</a:t>
            </a:r>
          </a:p>
        </p:txBody>
      </p:sp>
    </p:spTree>
    <p:extLst>
      <p:ext uri="{BB962C8B-B14F-4D97-AF65-F5344CB8AC3E}">
        <p14:creationId xmlns:p14="http://schemas.microsoft.com/office/powerpoint/2010/main" val="12389415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Shape 6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84" name="Shape 68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Autovalidating credit card fields, email fields, phone number fields, and more that are mobile-optimized, and marked up for autocompleting.</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We’ve found that when you correctly use autocomplete on your forms, users finish the checkout flow 30% faster.</a:t>
            </a:r>
          </a:p>
        </p:txBody>
      </p:sp>
    </p:spTree>
    <p:extLst>
      <p:ext uri="{BB962C8B-B14F-4D97-AF65-F5344CB8AC3E}">
        <p14:creationId xmlns:p14="http://schemas.microsoft.com/office/powerpoint/2010/main" val="77160582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Shape 6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92" name="Shape 69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As with all of our product lines, we expect this set to continue to grow as we tackle all of the problems that come up in the mobile e-commerce space, but we’re really excited for you to start working with these today.</a:t>
            </a:r>
          </a:p>
        </p:txBody>
      </p:sp>
    </p:spTree>
    <p:extLst>
      <p:ext uri="{BB962C8B-B14F-4D97-AF65-F5344CB8AC3E}">
        <p14:creationId xmlns:p14="http://schemas.microsoft.com/office/powerpoint/2010/main" val="359778616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04" name="Shape 70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So those are the element product lines that we’re shipping today.</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If you want to browse the collection you can go to </a:t>
            </a:r>
            <a:r>
              <a:rPr lang="en" sz="2400" b="0" i="0" u="sng" strike="noStrike" cap="none">
                <a:solidFill>
                  <a:schemeClr val="hlink"/>
                </a:solidFill>
                <a:latin typeface="Arial"/>
                <a:ea typeface="Arial"/>
                <a:cs typeface="Arial"/>
                <a:sym typeface="Arial"/>
                <a:hlinkClick r:id="rId3"/>
              </a:rPr>
              <a:t>elements.polymer-project.org</a:t>
            </a:r>
          </a:p>
        </p:txBody>
      </p:sp>
    </p:spTree>
    <p:extLst>
      <p:ext uri="{BB962C8B-B14F-4D97-AF65-F5344CB8AC3E}">
        <p14:creationId xmlns:p14="http://schemas.microsoft.com/office/powerpoint/2010/main" val="50370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45833"/>
              <a:buFont typeface="Arial"/>
              <a:buNone/>
            </a:pPr>
            <a:r>
              <a:rPr lang="en" sz="2400"/>
              <a:t>And the group that looked at 24 jars of jam?</a:t>
            </a:r>
          </a:p>
          <a:p>
            <a:pPr lvl="0">
              <a:spcBef>
                <a:spcPts val="0"/>
              </a:spcBef>
              <a:buNone/>
            </a:pPr>
            <a:endParaRPr sz="2400"/>
          </a:p>
        </p:txBody>
      </p:sp>
      <p:sp>
        <p:nvSpPr>
          <p:cNvPr id="148" name="Shape 1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823818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Shape 7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13" name="Shape 71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That will take you to our catalog.</a:t>
            </a:r>
          </a:p>
          <a:p>
            <a:pPr marL="0" marR="0" lvl="0" indent="0" algn="l" rtl="0">
              <a:lnSpc>
                <a:spcPct val="125000"/>
              </a:lnSpc>
              <a:spcBef>
                <a:spcPts val="0"/>
              </a:spcBef>
              <a:buSzPct val="25000"/>
              <a:buNone/>
            </a:pPr>
            <a:r>
              <a:rPr lang="en" sz="2400"/>
              <a:t>So the next time you want to add a feature to your app you can say...</a:t>
            </a:r>
          </a:p>
        </p:txBody>
      </p:sp>
    </p:spTree>
    <p:extLst>
      <p:ext uri="{BB962C8B-B14F-4D97-AF65-F5344CB8AC3E}">
        <p14:creationId xmlns:p14="http://schemas.microsoft.com/office/powerpoint/2010/main" val="343347130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45833"/>
              <a:buFont typeface="Arial"/>
              <a:buNone/>
            </a:pPr>
            <a:r>
              <a:rPr lang="en" sz="2400"/>
              <a:t>You can say “hey, there’s an element for that!”</a:t>
            </a:r>
          </a:p>
          <a:p>
            <a:pPr lvl="0">
              <a:spcBef>
                <a:spcPts val="0"/>
              </a:spcBef>
              <a:buNone/>
            </a:pPr>
            <a:endParaRPr sz="2400"/>
          </a:p>
        </p:txBody>
      </p:sp>
      <p:sp>
        <p:nvSpPr>
          <p:cNvPr id="578" name="Shape 5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956404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Shape 7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31" name="Shape 73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This is actually one of the areas where I still get a lot of questions.</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Excited about web components but they’re not sure how to use them to build something an entire app.</a:t>
            </a:r>
          </a:p>
        </p:txBody>
      </p:sp>
    </p:spTree>
    <p:extLst>
      <p:ext uri="{BB962C8B-B14F-4D97-AF65-F5344CB8AC3E}">
        <p14:creationId xmlns:p14="http://schemas.microsoft.com/office/powerpoint/2010/main" val="269941146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Shape 7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38" name="Shape 73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To help with this we’ve created a new project which we’re calling Polymer Starter Kit.</a:t>
            </a:r>
          </a:p>
        </p:txBody>
      </p:sp>
    </p:spTree>
    <p:extLst>
      <p:ext uri="{BB962C8B-B14F-4D97-AF65-F5344CB8AC3E}">
        <p14:creationId xmlns:p14="http://schemas.microsoft.com/office/powerpoint/2010/main" val="236099106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Shape 7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44" name="Shape 74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An opinionated starting point for Polymer 1.0 that looks great across devices.</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So what’s included?</a:t>
            </a:r>
          </a:p>
        </p:txBody>
      </p:sp>
    </p:spTree>
    <p:extLst>
      <p:ext uri="{BB962C8B-B14F-4D97-AF65-F5344CB8AC3E}">
        <p14:creationId xmlns:p14="http://schemas.microsoft.com/office/powerpoint/2010/main" val="67476587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Shape 7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50" name="Shape 75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Well out of the box you’re going to get layout templates</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Personally I love this stuff because I hate looking at blank page.</a:t>
            </a:r>
          </a:p>
        </p:txBody>
      </p:sp>
    </p:spTree>
    <p:extLst>
      <p:ext uri="{BB962C8B-B14F-4D97-AF65-F5344CB8AC3E}">
        <p14:creationId xmlns:p14="http://schemas.microsoft.com/office/powerpoint/2010/main" val="313141495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Shape 7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58" name="Shape 75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So we’ve got templates for Navigation Cards </a:t>
            </a:r>
          </a:p>
        </p:txBody>
      </p:sp>
    </p:spTree>
    <p:extLst>
      <p:ext uri="{BB962C8B-B14F-4D97-AF65-F5344CB8AC3E}">
        <p14:creationId xmlns:p14="http://schemas.microsoft.com/office/powerpoint/2010/main" val="342899591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Shape 7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64" name="Shape 76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LIST DETAIL, for building things like contact lists or feeds</a:t>
            </a:r>
          </a:p>
        </p:txBody>
      </p:sp>
    </p:spTree>
    <p:extLst>
      <p:ext uri="{BB962C8B-B14F-4D97-AF65-F5344CB8AC3E}">
        <p14:creationId xmlns:p14="http://schemas.microsoft.com/office/powerpoint/2010/main" val="352892629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Shape 7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70" name="Shape 77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As well as wider card views, for situations where you really want to have bold visual content.</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Only a subset of the templates that are available today.</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We’re going to keep growing this set.</a:t>
            </a:r>
          </a:p>
        </p:txBody>
      </p:sp>
    </p:spTree>
    <p:extLst>
      <p:ext uri="{BB962C8B-B14F-4D97-AF65-F5344CB8AC3E}">
        <p14:creationId xmlns:p14="http://schemas.microsoft.com/office/powerpoint/2010/main" val="124637743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Shape 9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916" name="Shape 91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Thanks to our support for BrowserSync, you can preview your Polymer Starter Kit apps across multiple devices</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Make a change and see them live-reload across all of them in real-time.</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Syncronising clicks and scrolls. </a:t>
            </a:r>
          </a:p>
        </p:txBody>
      </p:sp>
    </p:spTree>
    <p:extLst>
      <p:ext uri="{BB962C8B-B14F-4D97-AF65-F5344CB8AC3E}">
        <p14:creationId xmlns:p14="http://schemas.microsoft.com/office/powerpoint/2010/main" val="4115002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0" name="Shape 16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69850" algn="l" rtl="0">
              <a:lnSpc>
                <a:spcPct val="125000"/>
              </a:lnSpc>
              <a:spcBef>
                <a:spcPts val="0"/>
              </a:spcBef>
              <a:buClr>
                <a:schemeClr val="dk1"/>
              </a:buClr>
              <a:buSzPct val="45833"/>
              <a:buFont typeface="Arial"/>
              <a:buNone/>
            </a:pPr>
            <a:r>
              <a:rPr lang="en" sz="2400"/>
              <a:t>My friend Addy Osmani summed this up really well with this quote</a:t>
            </a:r>
          </a:p>
          <a:p>
            <a:pPr marL="0" marR="0" lvl="0" indent="0" algn="l" rtl="0">
              <a:lnSpc>
                <a:spcPct val="125000"/>
              </a:lnSpc>
              <a:spcBef>
                <a:spcPts val="0"/>
              </a:spcBef>
              <a:buNone/>
            </a:pPr>
            <a:endParaRPr sz="2400"/>
          </a:p>
        </p:txBody>
      </p:sp>
    </p:spTree>
    <p:extLst>
      <p:ext uri="{BB962C8B-B14F-4D97-AF65-F5344CB8AC3E}">
        <p14:creationId xmlns:p14="http://schemas.microsoft.com/office/powerpoint/2010/main" val="130989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Shape 7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76" name="Shape 77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Each layout is fully responsive</a:t>
            </a:r>
          </a:p>
        </p:txBody>
      </p:sp>
    </p:spTree>
    <p:extLst>
      <p:ext uri="{BB962C8B-B14F-4D97-AF65-F5344CB8AC3E}">
        <p14:creationId xmlns:p14="http://schemas.microsoft.com/office/powerpoint/2010/main" val="420192075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Shape 7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84" name="Shape 78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Material Design spec recently updated with breakpoints</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Baked into the templates</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This is a best guess, update if you need to… starter kit makes this really easy for you.</a:t>
            </a:r>
          </a:p>
        </p:txBody>
      </p:sp>
    </p:spTree>
    <p:extLst>
      <p:ext uri="{BB962C8B-B14F-4D97-AF65-F5344CB8AC3E}">
        <p14:creationId xmlns:p14="http://schemas.microsoft.com/office/powerpoint/2010/main" val="2244665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Shape 8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04" name="Shape 80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Full fledged support for CSS custom properties.</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All of the paper elements get it as well</a:t>
            </a:r>
          </a:p>
        </p:txBody>
      </p:sp>
    </p:spTree>
    <p:extLst>
      <p:ext uri="{BB962C8B-B14F-4D97-AF65-F5344CB8AC3E}">
        <p14:creationId xmlns:p14="http://schemas.microsoft.com/office/powerpoint/2010/main" val="117703215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Shape 8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33" name="Shape 83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The most engaging experience possible</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These include support for Meta theme color and Web App install banners</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And once they’ve installed your app</a:t>
            </a:r>
          </a:p>
        </p:txBody>
      </p:sp>
    </p:spTree>
    <p:extLst>
      <p:ext uri="{BB962C8B-B14F-4D97-AF65-F5344CB8AC3E}">
        <p14:creationId xmlns:p14="http://schemas.microsoft.com/office/powerpoint/2010/main" val="211027714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Shape 8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43" name="Shape 84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The starter kit provides cross-device icons</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Whether you’re on Android, iOS or Windows Phone.</a:t>
            </a:r>
          </a:p>
        </p:txBody>
      </p:sp>
    </p:spTree>
    <p:extLst>
      <p:ext uri="{BB962C8B-B14F-4D97-AF65-F5344CB8AC3E}">
        <p14:creationId xmlns:p14="http://schemas.microsoft.com/office/powerpoint/2010/main" val="951747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Shape 8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53" name="Shape 85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We should also touch on the offline capabilities of Polymer Starter Kit</a:t>
            </a:r>
          </a:p>
        </p:txBody>
      </p:sp>
    </p:spTree>
    <p:extLst>
      <p:ext uri="{BB962C8B-B14F-4D97-AF65-F5344CB8AC3E}">
        <p14:creationId xmlns:p14="http://schemas.microsoft.com/office/powerpoint/2010/main" val="29906950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Shape 8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60" name="Shape 86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I’m pleased to say that Polymer Starter Kit is offline-first</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Comes with support for Service Worker already set up for you out of the box.</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Fire it up, go offline on your device and you’ll still be able to access the content.</a:t>
            </a:r>
          </a:p>
        </p:txBody>
      </p:sp>
    </p:spTree>
    <p:extLst>
      <p:ext uri="{BB962C8B-B14F-4D97-AF65-F5344CB8AC3E}">
        <p14:creationId xmlns:p14="http://schemas.microsoft.com/office/powerpoint/2010/main" val="322016286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45833"/>
              <a:buFont typeface="Arial"/>
              <a:buNone/>
            </a:pPr>
            <a:r>
              <a:rPr lang="en" sz="2400"/>
              <a:t>You can say “hey, there’s an element for that!”</a:t>
            </a:r>
          </a:p>
          <a:p>
            <a:pPr lvl="0">
              <a:spcBef>
                <a:spcPts val="0"/>
              </a:spcBef>
              <a:buNone/>
            </a:pPr>
            <a:endParaRPr sz="2400"/>
          </a:p>
        </p:txBody>
      </p:sp>
      <p:sp>
        <p:nvSpPr>
          <p:cNvPr id="578" name="Shape 5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267613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Shape 8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79" name="Shape 87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lvl="0" rtl="0">
              <a:lnSpc>
                <a:spcPct val="125000"/>
              </a:lnSpc>
              <a:spcBef>
                <a:spcPts val="0"/>
              </a:spcBef>
              <a:buClr>
                <a:schemeClr val="dk1"/>
              </a:buClr>
              <a:buSzPct val="25000"/>
              <a:buFont typeface="Arial"/>
              <a:buNone/>
            </a:pPr>
            <a:r>
              <a:rPr lang="en" sz="2400">
                <a:solidFill>
                  <a:schemeClr val="dk1"/>
                </a:solidFill>
              </a:rPr>
              <a:t>With the Platinum element collection</a:t>
            </a:r>
          </a:p>
          <a:p>
            <a:pPr lvl="0" rtl="0">
              <a:lnSpc>
                <a:spcPct val="125000"/>
              </a:lnSpc>
              <a:spcBef>
                <a:spcPts val="0"/>
              </a:spcBef>
              <a:buSzPct val="25000"/>
              <a:buNone/>
            </a:pPr>
            <a:r>
              <a:rPr lang="en" sz="2400">
                <a:solidFill>
                  <a:schemeClr val="dk1"/>
                </a:solidFill>
              </a:rPr>
              <a:t>You get Service Worker support for free</a:t>
            </a:r>
          </a:p>
        </p:txBody>
      </p:sp>
    </p:spTree>
    <p:extLst>
      <p:ext uri="{BB962C8B-B14F-4D97-AF65-F5344CB8AC3E}">
        <p14:creationId xmlns:p14="http://schemas.microsoft.com/office/powerpoint/2010/main" val="293502530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Shape 8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90" name="Shape 89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It’s already set up for you in Starter Kit</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Set your caching strategy to read from the network-first or cache-first and so on.</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Can also setup precache</a:t>
            </a:r>
          </a:p>
        </p:txBody>
      </p:sp>
    </p:spTree>
    <p:extLst>
      <p:ext uri="{BB962C8B-B14F-4D97-AF65-F5344CB8AC3E}">
        <p14:creationId xmlns:p14="http://schemas.microsoft.com/office/powerpoint/2010/main" val="2636764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599" cy="2052599"/>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599"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‹Nº›</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599"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599"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‹Nº›</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‹Nº›</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intro">
    <p:bg>
      <p:bgPr>
        <a:solidFill>
          <a:srgbClr val="CFD8DC"/>
        </a:solidFill>
        <a:effectLst/>
      </p:bgPr>
    </p:bg>
    <p:spTree>
      <p:nvGrpSpPr>
        <p:cNvPr id="1" name="Shape 54"/>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ample Light Slide">
    <p:spTree>
      <p:nvGrpSpPr>
        <p:cNvPr id="1" name="Shape 55"/>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ample Dark Slide">
    <p:bg>
      <p:bgPr>
        <a:solidFill>
          <a:srgbClr val="445A65"/>
        </a:solidFill>
        <a:effectLst/>
      </p:bgPr>
    </p:bg>
    <p:spTree>
      <p:nvGrpSpPr>
        <p:cNvPr id="1" name="Shape 56"/>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Full Blank">
    <p:spTree>
      <p:nvGrpSpPr>
        <p:cNvPr id="1" name="Shape 57"/>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ext Over Image">
    <p:bg>
      <p:bgPr>
        <a:solidFill>
          <a:srgbClr val="F1F1F1"/>
        </a:solidFill>
        <a:effectLst/>
      </p:bgPr>
    </p:bg>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57199" y="0"/>
            <a:ext cx="8229600" cy="1063228"/>
          </a:xfrm>
          <a:prstGeom prst="rect">
            <a:avLst/>
          </a:prstGeom>
          <a:noFill/>
          <a:ln>
            <a:noFill/>
          </a:ln>
        </p:spPr>
        <p:txBody>
          <a:bodyPr lIns="34275" tIns="34275" rIns="34275" bIns="34275" anchor="b" anchorCtr="0"/>
          <a:lstStyle>
            <a:lvl1pPr lvl="0" rtl="0">
              <a:spcBef>
                <a:spcPts val="0"/>
              </a:spcBef>
              <a:defRPr sz="2000" b="0">
                <a:solidFill>
                  <a:srgbClr val="FFFFFF"/>
                </a:solidFill>
                <a:latin typeface="Archivo Black"/>
                <a:ea typeface="Archivo Black"/>
                <a:cs typeface="Archivo Black"/>
                <a:sym typeface="Archivo Black"/>
              </a:defRPr>
            </a:lvl1pPr>
            <a:lvl2pPr lvl="1" rtl="0">
              <a:spcBef>
                <a:spcPts val="0"/>
              </a:spcBef>
              <a:defRPr sz="3000" b="1">
                <a:solidFill>
                  <a:srgbClr val="404040"/>
                </a:solidFill>
                <a:latin typeface="Roboto"/>
                <a:ea typeface="Roboto"/>
                <a:cs typeface="Roboto"/>
                <a:sym typeface="Roboto"/>
              </a:defRPr>
            </a:lvl2pPr>
            <a:lvl3pPr lvl="2" rtl="0">
              <a:spcBef>
                <a:spcPts val="0"/>
              </a:spcBef>
              <a:defRPr sz="3000" b="1">
                <a:solidFill>
                  <a:srgbClr val="404040"/>
                </a:solidFill>
                <a:latin typeface="Roboto"/>
                <a:ea typeface="Roboto"/>
                <a:cs typeface="Roboto"/>
                <a:sym typeface="Roboto"/>
              </a:defRPr>
            </a:lvl3pPr>
            <a:lvl4pPr lvl="3" rtl="0">
              <a:spcBef>
                <a:spcPts val="0"/>
              </a:spcBef>
              <a:defRPr sz="3000" b="1">
                <a:solidFill>
                  <a:srgbClr val="404040"/>
                </a:solidFill>
                <a:latin typeface="Roboto"/>
                <a:ea typeface="Roboto"/>
                <a:cs typeface="Roboto"/>
                <a:sym typeface="Roboto"/>
              </a:defRPr>
            </a:lvl4pPr>
            <a:lvl5pPr lvl="4" rtl="0">
              <a:spcBef>
                <a:spcPts val="0"/>
              </a:spcBef>
              <a:defRPr sz="3000" b="1">
                <a:solidFill>
                  <a:srgbClr val="404040"/>
                </a:solidFill>
                <a:latin typeface="Roboto"/>
                <a:ea typeface="Roboto"/>
                <a:cs typeface="Roboto"/>
                <a:sym typeface="Roboto"/>
              </a:defRPr>
            </a:lvl5pPr>
            <a:lvl6pPr lvl="5" rtl="0">
              <a:spcBef>
                <a:spcPts val="0"/>
              </a:spcBef>
              <a:defRPr sz="3000" b="1">
                <a:solidFill>
                  <a:srgbClr val="404040"/>
                </a:solidFill>
                <a:latin typeface="Roboto"/>
                <a:ea typeface="Roboto"/>
                <a:cs typeface="Roboto"/>
                <a:sym typeface="Roboto"/>
              </a:defRPr>
            </a:lvl6pPr>
            <a:lvl7pPr lvl="6" rtl="0">
              <a:spcBef>
                <a:spcPts val="0"/>
              </a:spcBef>
              <a:defRPr sz="3000" b="1">
                <a:solidFill>
                  <a:srgbClr val="404040"/>
                </a:solidFill>
                <a:latin typeface="Roboto"/>
                <a:ea typeface="Roboto"/>
                <a:cs typeface="Roboto"/>
                <a:sym typeface="Roboto"/>
              </a:defRPr>
            </a:lvl7pPr>
            <a:lvl8pPr lvl="7" rtl="0">
              <a:spcBef>
                <a:spcPts val="0"/>
              </a:spcBef>
              <a:defRPr sz="3000" b="1">
                <a:solidFill>
                  <a:srgbClr val="404040"/>
                </a:solidFill>
                <a:latin typeface="Roboto"/>
                <a:ea typeface="Roboto"/>
                <a:cs typeface="Roboto"/>
                <a:sym typeface="Roboto"/>
              </a:defRPr>
            </a:lvl8pPr>
            <a:lvl9pPr lvl="8" rtl="0">
              <a:spcBef>
                <a:spcPts val="0"/>
              </a:spcBef>
              <a:defRPr sz="3000" b="1">
                <a:solidFill>
                  <a:srgbClr val="404040"/>
                </a:solidFill>
                <a:latin typeface="Roboto"/>
                <a:ea typeface="Roboto"/>
                <a:cs typeface="Roboto"/>
                <a:sym typeface="Roboto"/>
              </a:defRPr>
            </a:lvl9pPr>
          </a:lstStyle>
          <a:p>
            <a:endParaRPr/>
          </a:p>
        </p:txBody>
      </p:sp>
      <p:sp>
        <p:nvSpPr>
          <p:cNvPr id="60" name="Shape 60"/>
          <p:cNvSpPr txBox="1">
            <a:spLocks noGrp="1"/>
          </p:cNvSpPr>
          <p:nvPr>
            <p:ph type="sldNum" idx="12"/>
          </p:nvPr>
        </p:nvSpPr>
        <p:spPr>
          <a:xfrm>
            <a:off x="8556790" y="4743267"/>
            <a:ext cx="548699" cy="406687"/>
          </a:xfrm>
          <a:prstGeom prst="rect">
            <a:avLst/>
          </a:prstGeom>
          <a:noFill/>
          <a:ln>
            <a:noFill/>
          </a:ln>
        </p:spPr>
        <p:txBody>
          <a:bodyPr lIns="91425" tIns="91425" rIns="91425" bIns="91425" anchor="ctr" anchorCtr="0">
            <a:noAutofit/>
          </a:bodyPr>
          <a:lstStyle/>
          <a:p>
            <a:pPr marL="0" marR="0" lvl="0" indent="0" algn="r" rtl="0">
              <a:spcBef>
                <a:spcPts val="0"/>
              </a:spcBef>
              <a:buSzPct val="25000"/>
              <a:buNone/>
            </a:pPr>
            <a:fld id="{00000000-1234-1234-1234-123412341234}" type="slidenum">
              <a:rPr lang="en" sz="1300" b="0" i="0" u="none" strike="noStrike" cap="none">
                <a:solidFill>
                  <a:srgbClr val="FFFFFF"/>
                </a:solidFill>
                <a:latin typeface="Alegreya"/>
                <a:ea typeface="Alegreya"/>
                <a:cs typeface="Alegreya"/>
                <a:sym typeface="Alegreya"/>
              </a:rPr>
              <a:t>‹Nº›</a:t>
            </a:fld>
            <a:endParaRPr lang="en" sz="1300" b="0" i="0" u="none" strike="noStrike" cap="none">
              <a:solidFill>
                <a:srgbClr val="FFFFFF"/>
              </a:solidFill>
              <a:latin typeface="Alegreya"/>
              <a:ea typeface="Alegreya"/>
              <a:cs typeface="Alegreya"/>
              <a:sym typeface="Alegreya"/>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Blank">
    <p:bg>
      <p:bgPr>
        <a:solidFill>
          <a:srgbClr val="F1F1F1"/>
        </a:solidFill>
        <a:effectLst/>
      </p:bgPr>
    </p:bg>
    <p:spTree>
      <p:nvGrpSpPr>
        <p:cNvPr id="1" name="Shape 61"/>
        <p:cNvGrpSpPr/>
        <p:nvPr/>
      </p:nvGrpSpPr>
      <p:grpSpPr>
        <a:xfrm>
          <a:off x="0" y="0"/>
          <a:ext cx="0" cy="0"/>
          <a:chOff x="0" y="0"/>
          <a:chExt cx="0" cy="0"/>
        </a:xfrm>
      </p:grpSpPr>
      <p:sp>
        <p:nvSpPr>
          <p:cNvPr id="62" name="Shape 62"/>
          <p:cNvSpPr txBox="1">
            <a:spLocks noGrp="1"/>
          </p:cNvSpPr>
          <p:nvPr>
            <p:ph type="sldNum" idx="12"/>
          </p:nvPr>
        </p:nvSpPr>
        <p:spPr>
          <a:xfrm>
            <a:off x="8556790" y="4743267"/>
            <a:ext cx="548699" cy="406687"/>
          </a:xfrm>
          <a:prstGeom prst="rect">
            <a:avLst/>
          </a:prstGeom>
          <a:noFill/>
          <a:ln>
            <a:noFill/>
          </a:ln>
        </p:spPr>
        <p:txBody>
          <a:bodyPr lIns="91425" tIns="91425" rIns="91425" bIns="91425" anchor="ctr" anchorCtr="0">
            <a:noAutofit/>
          </a:bodyPr>
          <a:lstStyle/>
          <a:p>
            <a:pPr marL="0" marR="0" lvl="0" indent="0" algn="r" rtl="0">
              <a:spcBef>
                <a:spcPts val="0"/>
              </a:spcBef>
              <a:buSzPct val="25000"/>
              <a:buNone/>
            </a:pPr>
            <a:fld id="{00000000-1234-1234-1234-123412341234}" type="slidenum">
              <a:rPr lang="en" sz="1300" b="0" i="0" u="none" strike="noStrike" cap="none">
                <a:latin typeface="Alegreya"/>
                <a:ea typeface="Alegreya"/>
                <a:cs typeface="Alegreya"/>
                <a:sym typeface="Alegreya"/>
              </a:rPr>
              <a:t>‹Nº›</a:t>
            </a:fld>
            <a:endParaRPr lang="en" sz="1300" b="0" i="0" u="none" strike="noStrike" cap="none">
              <a:latin typeface="Alegreya"/>
              <a:ea typeface="Alegreya"/>
              <a:cs typeface="Alegreya"/>
              <a:sym typeface="Alegreya"/>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ample Dark Slide">
    <p:bg>
      <p:bgPr>
        <a:solidFill>
          <a:srgbClr val="445A65"/>
        </a:solidFill>
        <a:effectLst/>
      </p:bgPr>
    </p:bg>
    <p:spTree>
      <p:nvGrpSpPr>
        <p:cNvPr id="1" name="Shape 63"/>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Code Slide copy 1">
    <p:bg>
      <p:bgPr>
        <a:solidFill>
          <a:srgbClr val="395B64"/>
        </a:solidFill>
        <a:effectLst/>
      </p:bgPr>
    </p:bg>
    <p:spTree>
      <p:nvGrpSpPr>
        <p:cNvPr id="1" name="Shape 64"/>
        <p:cNvGrpSpPr/>
        <p:nvPr/>
      </p:nvGrpSpPr>
      <p:grpSpPr>
        <a:xfrm>
          <a:off x="0" y="0"/>
          <a:ext cx="0" cy="0"/>
          <a:chOff x="0" y="0"/>
          <a:chExt cx="0" cy="0"/>
        </a:xfrm>
      </p:grpSpPr>
      <p:sp>
        <p:nvSpPr>
          <p:cNvPr id="65" name="Shape 65"/>
          <p:cNvSpPr/>
          <p:nvPr/>
        </p:nvSpPr>
        <p:spPr>
          <a:xfrm>
            <a:off x="-204434" y="-438578"/>
            <a:ext cx="9552868" cy="6020656"/>
          </a:xfrm>
          <a:prstGeom prst="rect">
            <a:avLst/>
          </a:prstGeom>
          <a:solidFill>
            <a:srgbClr val="000000">
              <a:alpha val="20000"/>
            </a:srgbClr>
          </a:solidFill>
          <a:ln>
            <a:noFill/>
          </a:ln>
        </p:spPr>
        <p:txBody>
          <a:bodyPr lIns="0" tIns="0" rIns="0" bIns="0" anchor="ctr" anchorCtr="0">
            <a:noAutofit/>
          </a:bodyPr>
          <a:lstStyle/>
          <a:p>
            <a:pPr marL="0" marR="0" lvl="0" indent="0" algn="l" rtl="0">
              <a:spcBef>
                <a:spcPts val="0"/>
              </a:spcBef>
              <a:buNone/>
            </a:pPr>
            <a:endParaRPr sz="500" b="0" i="0" u="none" strike="noStrike" cap="none">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599"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‹Nº›</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egway Side">
    <p:bg>
      <p:bgPr>
        <a:solidFill>
          <a:srgbClr val="00C1D7"/>
        </a:solidFill>
        <a:effectLst/>
      </p:bgPr>
    </p:bg>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749152" y="-28507"/>
            <a:ext cx="7645694" cy="5200515"/>
          </a:xfrm>
          <a:prstGeom prst="rect">
            <a:avLst/>
          </a:prstGeom>
          <a:noFill/>
          <a:ln>
            <a:noFill/>
          </a:ln>
        </p:spPr>
        <p:txBody>
          <a:bodyPr lIns="34275" tIns="34275" rIns="34275" bIns="34275" anchor="ctr" anchorCtr="0"/>
          <a:lstStyle>
            <a:lvl1pPr lvl="0" algn="ctr" rtl="0">
              <a:spcBef>
                <a:spcPts val="0"/>
              </a:spcBef>
              <a:defRPr sz="4500" b="0">
                <a:solidFill>
                  <a:srgbClr val="FFFFFF"/>
                </a:solidFill>
              </a:defRPr>
            </a:lvl1pPr>
            <a:lvl2pPr lvl="1" rtl="0">
              <a:spcBef>
                <a:spcPts val="0"/>
              </a:spcBef>
              <a:defRPr sz="3000" b="1">
                <a:solidFill>
                  <a:srgbClr val="404040"/>
                </a:solidFill>
                <a:latin typeface="Roboto"/>
                <a:ea typeface="Roboto"/>
                <a:cs typeface="Roboto"/>
                <a:sym typeface="Roboto"/>
              </a:defRPr>
            </a:lvl2pPr>
            <a:lvl3pPr lvl="2" rtl="0">
              <a:spcBef>
                <a:spcPts val="0"/>
              </a:spcBef>
              <a:defRPr sz="3000" b="1">
                <a:solidFill>
                  <a:srgbClr val="404040"/>
                </a:solidFill>
                <a:latin typeface="Roboto"/>
                <a:ea typeface="Roboto"/>
                <a:cs typeface="Roboto"/>
                <a:sym typeface="Roboto"/>
              </a:defRPr>
            </a:lvl3pPr>
            <a:lvl4pPr lvl="3" rtl="0">
              <a:spcBef>
                <a:spcPts val="0"/>
              </a:spcBef>
              <a:defRPr sz="3000" b="1">
                <a:solidFill>
                  <a:srgbClr val="404040"/>
                </a:solidFill>
                <a:latin typeface="Roboto"/>
                <a:ea typeface="Roboto"/>
                <a:cs typeface="Roboto"/>
                <a:sym typeface="Roboto"/>
              </a:defRPr>
            </a:lvl4pPr>
            <a:lvl5pPr lvl="4" rtl="0">
              <a:spcBef>
                <a:spcPts val="0"/>
              </a:spcBef>
              <a:defRPr sz="3000" b="1">
                <a:solidFill>
                  <a:srgbClr val="404040"/>
                </a:solidFill>
                <a:latin typeface="Roboto"/>
                <a:ea typeface="Roboto"/>
                <a:cs typeface="Roboto"/>
                <a:sym typeface="Roboto"/>
              </a:defRPr>
            </a:lvl5pPr>
            <a:lvl6pPr lvl="5" rtl="0">
              <a:spcBef>
                <a:spcPts val="0"/>
              </a:spcBef>
              <a:defRPr sz="3000" b="1">
                <a:solidFill>
                  <a:srgbClr val="404040"/>
                </a:solidFill>
                <a:latin typeface="Roboto"/>
                <a:ea typeface="Roboto"/>
                <a:cs typeface="Roboto"/>
                <a:sym typeface="Roboto"/>
              </a:defRPr>
            </a:lvl6pPr>
            <a:lvl7pPr lvl="6" rtl="0">
              <a:spcBef>
                <a:spcPts val="0"/>
              </a:spcBef>
              <a:defRPr sz="3000" b="1">
                <a:solidFill>
                  <a:srgbClr val="404040"/>
                </a:solidFill>
                <a:latin typeface="Roboto"/>
                <a:ea typeface="Roboto"/>
                <a:cs typeface="Roboto"/>
                <a:sym typeface="Roboto"/>
              </a:defRPr>
            </a:lvl7pPr>
            <a:lvl8pPr lvl="7" rtl="0">
              <a:spcBef>
                <a:spcPts val="0"/>
              </a:spcBef>
              <a:defRPr sz="3000" b="1">
                <a:solidFill>
                  <a:srgbClr val="404040"/>
                </a:solidFill>
                <a:latin typeface="Roboto"/>
                <a:ea typeface="Roboto"/>
                <a:cs typeface="Roboto"/>
                <a:sym typeface="Roboto"/>
              </a:defRPr>
            </a:lvl8pPr>
            <a:lvl9pPr lvl="8" rtl="0">
              <a:spcBef>
                <a:spcPts val="0"/>
              </a:spcBef>
              <a:defRPr sz="3000" b="1">
                <a:solidFill>
                  <a:srgbClr val="404040"/>
                </a:solidFill>
                <a:latin typeface="Roboto"/>
                <a:ea typeface="Roboto"/>
                <a:cs typeface="Roboto"/>
                <a:sym typeface="Roboto"/>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ample Dark Slide">
    <p:bg>
      <p:bgPr>
        <a:solidFill>
          <a:srgbClr val="445A65"/>
        </a:solidFill>
        <a:effectLst/>
      </p:bgPr>
    </p:bg>
    <p:spTree>
      <p:nvGrpSpPr>
        <p:cNvPr id="1" name="Shape 68"/>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Photo blank">
    <p:bg>
      <p:bgPr>
        <a:solidFill>
          <a:srgbClr val="222222"/>
        </a:solidFill>
        <a:effectLst/>
      </p:bgPr>
    </p:bg>
    <p:spTree>
      <p:nvGrpSpPr>
        <p:cNvPr id="1" name="Shape 69"/>
        <p:cNvGrpSpPr/>
        <p:nvPr/>
      </p:nvGrpSpPr>
      <p:grpSpPr>
        <a:xfrm>
          <a:off x="0" y="0"/>
          <a:ext cx="0" cy="0"/>
          <a:chOff x="0" y="0"/>
          <a:chExt cx="0" cy="0"/>
        </a:xfrm>
      </p:grpSpPr>
      <p:sp>
        <p:nvSpPr>
          <p:cNvPr id="70" name="Shape 70"/>
          <p:cNvSpPr/>
          <p:nvPr/>
        </p:nvSpPr>
        <p:spPr>
          <a:xfrm>
            <a:off x="6486983" y="158877"/>
            <a:ext cx="2463524" cy="1385662"/>
          </a:xfrm>
          <a:prstGeom prst="rect">
            <a:avLst/>
          </a:prstGeom>
          <a:solidFill>
            <a:srgbClr val="CCCCCC">
              <a:alpha val="24705"/>
            </a:srgbClr>
          </a:solidFill>
          <a:ln>
            <a:noFill/>
          </a:ln>
        </p:spPr>
        <p:txBody>
          <a:bodyPr lIns="0" tIns="0" rIns="0" bIns="0" anchor="ctr" anchorCtr="0">
            <a:noAutofit/>
          </a:bodyPr>
          <a:lstStyle/>
          <a:p>
            <a:pPr marL="0" marR="0" lvl="0" indent="0" algn="l" rtl="0">
              <a:spcBef>
                <a:spcPts val="0"/>
              </a:spcBef>
              <a:buNone/>
            </a:pPr>
            <a:endParaRPr sz="500" b="0" i="0" u="none" strike="noStrike" cap="none">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Photo blank">
    <p:bg>
      <p:bgPr>
        <a:solidFill>
          <a:srgbClr val="222222"/>
        </a:solid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Photo with text">
    <p:bg>
      <p:bgPr>
        <a:solidFill>
          <a:srgbClr val="222222"/>
        </a:solidFill>
        <a:effectLst/>
      </p:bgPr>
    </p:bg>
    <p:spTree>
      <p:nvGrpSpPr>
        <p:cNvPr id="1" name="Shape 73"/>
        <p:cNvGrpSpPr/>
        <p:nvPr/>
      </p:nvGrpSpPr>
      <p:grpSpPr>
        <a:xfrm>
          <a:off x="0" y="0"/>
          <a:ext cx="0" cy="0"/>
          <a:chOff x="0" y="0"/>
          <a:chExt cx="0" cy="0"/>
        </a:xfrm>
      </p:grpSpPr>
      <p:sp>
        <p:nvSpPr>
          <p:cNvPr id="74" name="Shape 74"/>
          <p:cNvSpPr/>
          <p:nvPr/>
        </p:nvSpPr>
        <p:spPr>
          <a:xfrm>
            <a:off x="0" y="3460373"/>
            <a:ext cx="9354590" cy="1957267"/>
          </a:xfrm>
          <a:prstGeom prst="rect">
            <a:avLst/>
          </a:prstGeom>
          <a:solidFill>
            <a:srgbClr val="FFFFFF"/>
          </a:solidFill>
          <a:ln>
            <a:noFill/>
          </a:ln>
        </p:spPr>
        <p:txBody>
          <a:bodyPr lIns="0" tIns="0" rIns="0" bIns="0" anchor="t" anchorCtr="0">
            <a:noAutofit/>
          </a:bodyPr>
          <a:lstStyle/>
          <a:p>
            <a:pPr marL="0" marR="0" lvl="0" indent="0" algn="l" rtl="0">
              <a:lnSpc>
                <a:spcPct val="90000"/>
              </a:lnSpc>
              <a:spcBef>
                <a:spcPts val="0"/>
              </a:spcBef>
              <a:buNone/>
            </a:pPr>
            <a:endParaRPr sz="500" b="0" i="0" u="none" strike="noStrike" cap="none">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Code Slide">
    <p:bg>
      <p:bgPr>
        <a:solidFill>
          <a:srgbClr val="395B64"/>
        </a:solidFill>
        <a:effectLst/>
      </p:bgPr>
    </p:bg>
    <p:spTree>
      <p:nvGrpSpPr>
        <p:cNvPr id="1" name="Shape 75"/>
        <p:cNvGrpSpPr/>
        <p:nvPr/>
      </p:nvGrpSpPr>
      <p:grpSpPr>
        <a:xfrm>
          <a:off x="0" y="0"/>
          <a:ext cx="0" cy="0"/>
          <a:chOff x="0" y="0"/>
          <a:chExt cx="0" cy="0"/>
        </a:xfrm>
      </p:grpSpPr>
      <p:sp>
        <p:nvSpPr>
          <p:cNvPr id="76" name="Shape 76"/>
          <p:cNvSpPr/>
          <p:nvPr/>
        </p:nvSpPr>
        <p:spPr>
          <a:xfrm>
            <a:off x="-204434" y="-438578"/>
            <a:ext cx="9552868" cy="6020656"/>
          </a:xfrm>
          <a:prstGeom prst="rect">
            <a:avLst/>
          </a:prstGeom>
          <a:solidFill>
            <a:srgbClr val="000000">
              <a:alpha val="20000"/>
            </a:srgbClr>
          </a:solidFill>
          <a:ln>
            <a:noFill/>
          </a:ln>
        </p:spPr>
        <p:txBody>
          <a:bodyPr lIns="0" tIns="0" rIns="0" bIns="0" anchor="ctr" anchorCtr="0">
            <a:noAutofit/>
          </a:bodyPr>
          <a:lstStyle/>
          <a:p>
            <a:pPr marL="0" marR="0" lvl="0" indent="0" algn="l" rtl="0">
              <a:spcBef>
                <a:spcPts val="0"/>
              </a:spcBef>
              <a:buNone/>
            </a:pPr>
            <a:endParaRPr sz="500" b="0" i="0" u="none" strike="noStrike" cap="none">
              <a:latin typeface="Arial"/>
              <a:ea typeface="Arial"/>
              <a:cs typeface="Arial"/>
              <a:sym typeface="Arial"/>
            </a:endParaRPr>
          </a:p>
        </p:txBody>
      </p:sp>
      <p:sp>
        <p:nvSpPr>
          <p:cNvPr id="77" name="Shape 77"/>
          <p:cNvSpPr/>
          <p:nvPr/>
        </p:nvSpPr>
        <p:spPr>
          <a:xfrm>
            <a:off x="-28575" y="-95250"/>
            <a:ext cx="476249" cy="5334000"/>
          </a:xfrm>
          <a:prstGeom prst="rect">
            <a:avLst/>
          </a:prstGeom>
          <a:solidFill>
            <a:srgbClr val="FFFFFF">
              <a:alpha val="29803"/>
            </a:srgbClr>
          </a:solidFill>
          <a:ln>
            <a:noFill/>
          </a:ln>
        </p:spPr>
        <p:txBody>
          <a:bodyPr lIns="0" tIns="0" rIns="0" bIns="0" anchor="ctr" anchorCtr="0">
            <a:noAutofit/>
          </a:bodyPr>
          <a:lstStyle/>
          <a:p>
            <a:pPr marL="0" marR="0" lvl="0" indent="0" algn="l" rtl="0">
              <a:spcBef>
                <a:spcPts val="0"/>
              </a:spcBef>
              <a:buNone/>
            </a:pPr>
            <a:endParaRPr sz="500" b="0" i="0" u="none" strike="noStrike" cap="none">
              <a:latin typeface="Arial"/>
              <a:ea typeface="Arial"/>
              <a:cs typeface="Arial"/>
              <a:sym typeface="Arial"/>
            </a:endParaRPr>
          </a:p>
        </p:txBody>
      </p:sp>
      <p:sp>
        <p:nvSpPr>
          <p:cNvPr id="78" name="Shape 78"/>
          <p:cNvSpPr/>
          <p:nvPr/>
        </p:nvSpPr>
        <p:spPr>
          <a:xfrm>
            <a:off x="499950" y="-95250"/>
            <a:ext cx="36983" cy="5334000"/>
          </a:xfrm>
          <a:prstGeom prst="rect">
            <a:avLst/>
          </a:prstGeom>
          <a:solidFill>
            <a:srgbClr val="FFFFFF">
              <a:alpha val="29803"/>
            </a:srgbClr>
          </a:solidFill>
          <a:ln>
            <a:noFill/>
          </a:ln>
        </p:spPr>
        <p:txBody>
          <a:bodyPr lIns="0" tIns="0" rIns="0" bIns="0" anchor="ctr" anchorCtr="0">
            <a:noAutofit/>
          </a:bodyPr>
          <a:lstStyle/>
          <a:p>
            <a:pPr marL="0" marR="0" lvl="0" indent="0" algn="l" rtl="0">
              <a:spcBef>
                <a:spcPts val="0"/>
              </a:spcBef>
              <a:buNone/>
            </a:pPr>
            <a:endParaRPr sz="500" b="0" i="0" u="none" strike="noStrike" cap="none">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hank you">
    <p:bg>
      <p:bgPr>
        <a:solidFill>
          <a:srgbClr val="00C1D7"/>
        </a:solidFill>
        <a:effectLst/>
      </p:bgPr>
    </p:bg>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749777" y="1302421"/>
            <a:ext cx="6015768" cy="1744954"/>
          </a:xfrm>
          <a:prstGeom prst="rect">
            <a:avLst/>
          </a:prstGeom>
          <a:noFill/>
          <a:ln>
            <a:noFill/>
          </a:ln>
        </p:spPr>
        <p:txBody>
          <a:bodyPr lIns="34275" tIns="34275" rIns="34275" bIns="34275" anchor="t" anchorCtr="0"/>
          <a:lstStyle>
            <a:lvl1pPr lvl="0" rtl="0">
              <a:lnSpc>
                <a:spcPct val="80000"/>
              </a:lnSpc>
              <a:spcBef>
                <a:spcPts val="0"/>
              </a:spcBef>
              <a:defRPr sz="4500" b="0">
                <a:solidFill>
                  <a:srgbClr val="FFFFFF"/>
                </a:solidFill>
                <a:latin typeface="Roboto"/>
                <a:ea typeface="Roboto"/>
                <a:cs typeface="Roboto"/>
                <a:sym typeface="Roboto"/>
              </a:defRPr>
            </a:lvl1pPr>
            <a:lvl2pPr lvl="1" rtl="0">
              <a:spcBef>
                <a:spcPts val="0"/>
              </a:spcBef>
              <a:defRPr sz="3000" b="1">
                <a:solidFill>
                  <a:srgbClr val="404040"/>
                </a:solidFill>
                <a:latin typeface="Roboto"/>
                <a:ea typeface="Roboto"/>
                <a:cs typeface="Roboto"/>
                <a:sym typeface="Roboto"/>
              </a:defRPr>
            </a:lvl2pPr>
            <a:lvl3pPr lvl="2" rtl="0">
              <a:spcBef>
                <a:spcPts val="0"/>
              </a:spcBef>
              <a:defRPr sz="3000" b="1">
                <a:solidFill>
                  <a:srgbClr val="404040"/>
                </a:solidFill>
                <a:latin typeface="Roboto"/>
                <a:ea typeface="Roboto"/>
                <a:cs typeface="Roboto"/>
                <a:sym typeface="Roboto"/>
              </a:defRPr>
            </a:lvl3pPr>
            <a:lvl4pPr lvl="3" rtl="0">
              <a:spcBef>
                <a:spcPts val="0"/>
              </a:spcBef>
              <a:defRPr sz="3000" b="1">
                <a:solidFill>
                  <a:srgbClr val="404040"/>
                </a:solidFill>
                <a:latin typeface="Roboto"/>
                <a:ea typeface="Roboto"/>
                <a:cs typeface="Roboto"/>
                <a:sym typeface="Roboto"/>
              </a:defRPr>
            </a:lvl4pPr>
            <a:lvl5pPr lvl="4" rtl="0">
              <a:spcBef>
                <a:spcPts val="0"/>
              </a:spcBef>
              <a:defRPr sz="3000" b="1">
                <a:solidFill>
                  <a:srgbClr val="404040"/>
                </a:solidFill>
                <a:latin typeface="Roboto"/>
                <a:ea typeface="Roboto"/>
                <a:cs typeface="Roboto"/>
                <a:sym typeface="Roboto"/>
              </a:defRPr>
            </a:lvl5pPr>
            <a:lvl6pPr lvl="5" rtl="0">
              <a:spcBef>
                <a:spcPts val="0"/>
              </a:spcBef>
              <a:defRPr sz="3000" b="1">
                <a:solidFill>
                  <a:srgbClr val="404040"/>
                </a:solidFill>
                <a:latin typeface="Roboto"/>
                <a:ea typeface="Roboto"/>
                <a:cs typeface="Roboto"/>
                <a:sym typeface="Roboto"/>
              </a:defRPr>
            </a:lvl6pPr>
            <a:lvl7pPr lvl="6" rtl="0">
              <a:spcBef>
                <a:spcPts val="0"/>
              </a:spcBef>
              <a:defRPr sz="3000" b="1">
                <a:solidFill>
                  <a:srgbClr val="404040"/>
                </a:solidFill>
                <a:latin typeface="Roboto"/>
                <a:ea typeface="Roboto"/>
                <a:cs typeface="Roboto"/>
                <a:sym typeface="Roboto"/>
              </a:defRPr>
            </a:lvl7pPr>
            <a:lvl8pPr lvl="7" rtl="0">
              <a:spcBef>
                <a:spcPts val="0"/>
              </a:spcBef>
              <a:defRPr sz="3000" b="1">
                <a:solidFill>
                  <a:srgbClr val="404040"/>
                </a:solidFill>
                <a:latin typeface="Roboto"/>
                <a:ea typeface="Roboto"/>
                <a:cs typeface="Roboto"/>
                <a:sym typeface="Roboto"/>
              </a:defRPr>
            </a:lvl8pPr>
            <a:lvl9pPr lvl="8" rtl="0">
              <a:spcBef>
                <a:spcPts val="0"/>
              </a:spcBef>
              <a:defRPr sz="3000" b="1">
                <a:solidFill>
                  <a:srgbClr val="404040"/>
                </a:solidFill>
                <a:latin typeface="Roboto"/>
                <a:ea typeface="Roboto"/>
                <a:cs typeface="Roboto"/>
                <a:sym typeface="Roboto"/>
              </a:defRPr>
            </a:lvl9pPr>
          </a:lstStyle>
          <a:p>
            <a:endParaRPr/>
          </a:p>
        </p:txBody>
      </p:sp>
      <p:grpSp>
        <p:nvGrpSpPr>
          <p:cNvPr id="81" name="Shape 81"/>
          <p:cNvGrpSpPr/>
          <p:nvPr/>
        </p:nvGrpSpPr>
        <p:grpSpPr>
          <a:xfrm>
            <a:off x="776023" y="3797836"/>
            <a:ext cx="571500" cy="571553"/>
            <a:chOff x="0" y="0"/>
            <a:chExt cx="1524000" cy="1524140"/>
          </a:xfrm>
        </p:grpSpPr>
        <p:pic>
          <p:nvPicPr>
            <p:cNvPr id="82" name="Shape 82"/>
            <p:cNvPicPr preferRelativeResize="0"/>
            <p:nvPr/>
          </p:nvPicPr>
          <p:blipFill rotWithShape="1">
            <a:blip r:embed="rId2">
              <a:alphaModFix/>
            </a:blip>
            <a:srcRect/>
            <a:stretch/>
          </p:blipFill>
          <p:spPr>
            <a:xfrm>
              <a:off x="0" y="0"/>
              <a:ext cx="1524000" cy="1524140"/>
            </a:xfrm>
            <a:prstGeom prst="rect">
              <a:avLst/>
            </a:prstGeom>
            <a:noFill/>
            <a:ln>
              <a:noFill/>
            </a:ln>
          </p:spPr>
        </p:pic>
        <p:sp>
          <p:nvSpPr>
            <p:cNvPr id="83" name="Shape 83"/>
            <p:cNvSpPr/>
            <p:nvPr/>
          </p:nvSpPr>
          <p:spPr>
            <a:xfrm>
              <a:off x="0" y="0"/>
              <a:ext cx="1524000" cy="1524140"/>
            </a:xfrm>
            <a:custGeom>
              <a:avLst/>
              <a:gdLst/>
              <a:ahLst/>
              <a:cxnLst/>
              <a:rect l="0" t="0" r="0" b="0"/>
              <a:pathLst>
                <a:path w="21600" h="20595" extrusionOk="0">
                  <a:moveTo>
                    <a:pt x="10800" y="0"/>
                  </a:moveTo>
                  <a:cubicBezTo>
                    <a:pt x="8036" y="0"/>
                    <a:pt x="5270" y="1003"/>
                    <a:pt x="3161" y="3014"/>
                  </a:cubicBezTo>
                  <a:cubicBezTo>
                    <a:pt x="1052" y="5024"/>
                    <a:pt x="0" y="7661"/>
                    <a:pt x="0" y="10296"/>
                  </a:cubicBezTo>
                  <a:cubicBezTo>
                    <a:pt x="0" y="12932"/>
                    <a:pt x="1052" y="15568"/>
                    <a:pt x="3161" y="17579"/>
                  </a:cubicBezTo>
                  <a:cubicBezTo>
                    <a:pt x="7379" y="21600"/>
                    <a:pt x="14221" y="21600"/>
                    <a:pt x="18439" y="17579"/>
                  </a:cubicBezTo>
                  <a:cubicBezTo>
                    <a:pt x="20548" y="15568"/>
                    <a:pt x="21600" y="12932"/>
                    <a:pt x="21600" y="10296"/>
                  </a:cubicBezTo>
                  <a:cubicBezTo>
                    <a:pt x="21600" y="7661"/>
                    <a:pt x="20548" y="5024"/>
                    <a:pt x="18439" y="3014"/>
                  </a:cubicBezTo>
                  <a:cubicBezTo>
                    <a:pt x="16330" y="1003"/>
                    <a:pt x="13564" y="0"/>
                    <a:pt x="10800" y="0"/>
                  </a:cubicBezTo>
                  <a:close/>
                </a:path>
              </a:pathLst>
            </a:custGeom>
            <a:noFill/>
            <a:ln w="38100" cap="flat" cmpd="sng">
              <a:solidFill>
                <a:srgbClr val="FFFFFF"/>
              </a:solidFill>
              <a:prstDash val="solid"/>
              <a:miter/>
              <a:headEnd type="none" w="med" len="med"/>
              <a:tailEnd type="none" w="med" len="med"/>
            </a:ln>
          </p:spPr>
          <p:txBody>
            <a:bodyPr lIns="34275" tIns="17150" rIns="34275" bIns="17150" anchor="t" anchorCtr="0">
              <a:noAutofit/>
            </a:bodyPr>
            <a:lstStyle/>
            <a:p>
              <a:pPr marL="0" marR="0" lvl="0" indent="0" algn="l" rtl="0">
                <a:spcBef>
                  <a:spcPts val="0"/>
                </a:spcBef>
                <a:buNone/>
              </a:pPr>
              <a:endParaRPr sz="500" b="0" i="0" u="none" strike="noStrike" cap="none">
                <a:latin typeface="Arial"/>
                <a:ea typeface="Arial"/>
                <a:cs typeface="Arial"/>
                <a:sym typeface="Arial"/>
              </a:endParaRPr>
            </a:p>
          </p:txBody>
        </p:sp>
      </p:grpSp>
      <p:sp>
        <p:nvSpPr>
          <p:cNvPr id="84" name="Shape 84"/>
          <p:cNvSpPr/>
          <p:nvPr/>
        </p:nvSpPr>
        <p:spPr>
          <a:xfrm>
            <a:off x="1429824" y="3914543"/>
            <a:ext cx="2001943" cy="338137"/>
          </a:xfrm>
          <a:prstGeom prst="rect">
            <a:avLst/>
          </a:prstGeom>
          <a:noFill/>
          <a:ln>
            <a:noFill/>
          </a:ln>
        </p:spPr>
        <p:txBody>
          <a:bodyPr lIns="0" tIns="0" rIns="0" bIns="0" anchor="ctr" anchorCtr="0">
            <a:noAutofit/>
          </a:bodyPr>
          <a:lstStyle/>
          <a:p>
            <a:pPr marL="0" marR="0" lvl="0" indent="0" algn="l" rtl="0">
              <a:lnSpc>
                <a:spcPct val="90000"/>
              </a:lnSpc>
              <a:spcBef>
                <a:spcPts val="0"/>
              </a:spcBef>
              <a:buSzPct val="25000"/>
              <a:buNone/>
            </a:pPr>
            <a:r>
              <a:rPr lang="en" sz="2300" b="0" i="0" u="none" strike="noStrike" cap="none">
                <a:solidFill>
                  <a:srgbClr val="FFFFFF"/>
                </a:solidFill>
                <a:latin typeface="Roboto"/>
                <a:ea typeface="Roboto"/>
                <a:cs typeface="Roboto"/>
                <a:sym typeface="Roboto"/>
              </a:rPr>
              <a:t>+Rich Hyndman</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Presentation Title">
    <p:bg>
      <p:bgPr>
        <a:solidFill>
          <a:srgbClr val="B0BEC5"/>
        </a:solidFill>
        <a:effectLst/>
      </p:bgPr>
    </p:bg>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154412" y="3950480"/>
            <a:ext cx="4732312" cy="1925887"/>
          </a:xfrm>
          <a:prstGeom prst="rect">
            <a:avLst/>
          </a:prstGeom>
          <a:noFill/>
          <a:ln>
            <a:noFill/>
          </a:ln>
        </p:spPr>
        <p:txBody>
          <a:bodyPr lIns="34275" tIns="34275" rIns="34275" bIns="34275" anchor="t" anchorCtr="0"/>
          <a:lstStyle>
            <a:lvl1pPr lvl="0" rtl="0">
              <a:spcBef>
                <a:spcPts val="0"/>
              </a:spcBef>
              <a:defRPr sz="4500" b="0">
                <a:solidFill>
                  <a:srgbClr val="FFFFFF"/>
                </a:solidFill>
              </a:defRPr>
            </a:lvl1pPr>
            <a:lvl2pPr lvl="1" rtl="0">
              <a:spcBef>
                <a:spcPts val="0"/>
              </a:spcBef>
              <a:defRPr sz="3000" b="1">
                <a:solidFill>
                  <a:srgbClr val="404040"/>
                </a:solidFill>
                <a:latin typeface="Roboto"/>
                <a:ea typeface="Roboto"/>
                <a:cs typeface="Roboto"/>
                <a:sym typeface="Roboto"/>
              </a:defRPr>
            </a:lvl2pPr>
            <a:lvl3pPr lvl="2" rtl="0">
              <a:spcBef>
                <a:spcPts val="0"/>
              </a:spcBef>
              <a:defRPr sz="3000" b="1">
                <a:solidFill>
                  <a:srgbClr val="404040"/>
                </a:solidFill>
                <a:latin typeface="Roboto"/>
                <a:ea typeface="Roboto"/>
                <a:cs typeface="Roboto"/>
                <a:sym typeface="Roboto"/>
              </a:defRPr>
            </a:lvl3pPr>
            <a:lvl4pPr lvl="3" rtl="0">
              <a:spcBef>
                <a:spcPts val="0"/>
              </a:spcBef>
              <a:defRPr sz="3000" b="1">
                <a:solidFill>
                  <a:srgbClr val="404040"/>
                </a:solidFill>
                <a:latin typeface="Roboto"/>
                <a:ea typeface="Roboto"/>
                <a:cs typeface="Roboto"/>
                <a:sym typeface="Roboto"/>
              </a:defRPr>
            </a:lvl4pPr>
            <a:lvl5pPr lvl="4" rtl="0">
              <a:spcBef>
                <a:spcPts val="0"/>
              </a:spcBef>
              <a:defRPr sz="3000" b="1">
                <a:solidFill>
                  <a:srgbClr val="404040"/>
                </a:solidFill>
                <a:latin typeface="Roboto"/>
                <a:ea typeface="Roboto"/>
                <a:cs typeface="Roboto"/>
                <a:sym typeface="Roboto"/>
              </a:defRPr>
            </a:lvl5pPr>
            <a:lvl6pPr lvl="5" rtl="0">
              <a:spcBef>
                <a:spcPts val="0"/>
              </a:spcBef>
              <a:defRPr sz="3000" b="1">
                <a:solidFill>
                  <a:srgbClr val="404040"/>
                </a:solidFill>
                <a:latin typeface="Roboto"/>
                <a:ea typeface="Roboto"/>
                <a:cs typeface="Roboto"/>
                <a:sym typeface="Roboto"/>
              </a:defRPr>
            </a:lvl6pPr>
            <a:lvl7pPr lvl="6" rtl="0">
              <a:spcBef>
                <a:spcPts val="0"/>
              </a:spcBef>
              <a:defRPr sz="3000" b="1">
                <a:solidFill>
                  <a:srgbClr val="404040"/>
                </a:solidFill>
                <a:latin typeface="Roboto"/>
                <a:ea typeface="Roboto"/>
                <a:cs typeface="Roboto"/>
                <a:sym typeface="Roboto"/>
              </a:defRPr>
            </a:lvl7pPr>
            <a:lvl8pPr lvl="7" rtl="0">
              <a:spcBef>
                <a:spcPts val="0"/>
              </a:spcBef>
              <a:defRPr sz="3000" b="1">
                <a:solidFill>
                  <a:srgbClr val="404040"/>
                </a:solidFill>
                <a:latin typeface="Roboto"/>
                <a:ea typeface="Roboto"/>
                <a:cs typeface="Roboto"/>
                <a:sym typeface="Roboto"/>
              </a:defRPr>
            </a:lvl8pPr>
            <a:lvl9pPr lvl="8" rtl="0">
              <a:spcBef>
                <a:spcPts val="0"/>
              </a:spcBef>
              <a:defRPr sz="3000" b="1">
                <a:solidFill>
                  <a:srgbClr val="404040"/>
                </a:solidFill>
                <a:latin typeface="Roboto"/>
                <a:ea typeface="Roboto"/>
                <a:cs typeface="Roboto"/>
                <a:sym typeface="Roboto"/>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Avoid) Title, Subtitle, Bullets">
    <p:spTree>
      <p:nvGrpSpPr>
        <p:cNvPr id="1" name="Shape 87"/>
        <p:cNvGrpSpPr/>
        <p:nvPr/>
      </p:nvGrpSpPr>
      <p:grpSpPr>
        <a:xfrm>
          <a:off x="0" y="0"/>
          <a:ext cx="0" cy="0"/>
          <a:chOff x="0" y="0"/>
          <a:chExt cx="0" cy="0"/>
        </a:xfrm>
      </p:grpSpPr>
      <p:sp>
        <p:nvSpPr>
          <p:cNvPr id="88" name="Shape 88"/>
          <p:cNvSpPr txBox="1">
            <a:spLocks noGrp="1"/>
          </p:cNvSpPr>
          <p:nvPr>
            <p:ph type="body" idx="1"/>
          </p:nvPr>
        </p:nvSpPr>
        <p:spPr>
          <a:xfrm>
            <a:off x="745959" y="1253324"/>
            <a:ext cx="7639650" cy="3890175"/>
          </a:xfrm>
          <a:prstGeom prst="rect">
            <a:avLst/>
          </a:prstGeom>
          <a:noFill/>
          <a:ln>
            <a:noFill/>
          </a:ln>
        </p:spPr>
        <p:txBody>
          <a:bodyPr lIns="34275" tIns="34275" rIns="34275" bIns="34275" anchor="t" anchorCtr="0"/>
          <a:lstStyle>
            <a:lvl1pPr lvl="0" rtl="0">
              <a:lnSpc>
                <a:spcPct val="115000"/>
              </a:lnSpc>
              <a:spcBef>
                <a:spcPts val="0"/>
              </a:spcBef>
              <a:defRPr sz="1900">
                <a:solidFill>
                  <a:srgbClr val="404040"/>
                </a:solidFill>
                <a:latin typeface="Roboto"/>
                <a:ea typeface="Roboto"/>
                <a:cs typeface="Roboto"/>
                <a:sym typeface="Roboto"/>
              </a:defRPr>
            </a:lvl1pPr>
            <a:lvl2pPr marL="88900" lvl="1" rtl="0">
              <a:lnSpc>
                <a:spcPct val="115000"/>
              </a:lnSpc>
              <a:spcBef>
                <a:spcPts val="0"/>
              </a:spcBef>
              <a:buClr>
                <a:srgbClr val="404040"/>
              </a:buClr>
              <a:buFont typeface="Roboto"/>
              <a:buChar char="­"/>
              <a:defRPr sz="1900">
                <a:solidFill>
                  <a:srgbClr val="404040"/>
                </a:solidFill>
                <a:latin typeface="Roboto"/>
                <a:ea typeface="Roboto"/>
                <a:cs typeface="Roboto"/>
                <a:sym typeface="Roboto"/>
              </a:defRPr>
            </a:lvl2pPr>
            <a:lvl3pPr lvl="2" indent="177800" rtl="0">
              <a:lnSpc>
                <a:spcPct val="115000"/>
              </a:lnSpc>
              <a:spcBef>
                <a:spcPts val="0"/>
              </a:spcBef>
              <a:defRPr sz="1900">
                <a:solidFill>
                  <a:srgbClr val="404040"/>
                </a:solidFill>
                <a:latin typeface="Roboto"/>
                <a:ea typeface="Roboto"/>
                <a:cs typeface="Roboto"/>
                <a:sym typeface="Roboto"/>
              </a:defRPr>
            </a:lvl3pPr>
            <a:lvl4pPr lvl="3" indent="254000" rtl="0">
              <a:lnSpc>
                <a:spcPct val="115000"/>
              </a:lnSpc>
              <a:spcBef>
                <a:spcPts val="0"/>
              </a:spcBef>
              <a:defRPr sz="1900">
                <a:solidFill>
                  <a:srgbClr val="404040"/>
                </a:solidFill>
                <a:latin typeface="Roboto"/>
                <a:ea typeface="Roboto"/>
                <a:cs typeface="Roboto"/>
                <a:sym typeface="Roboto"/>
              </a:defRPr>
            </a:lvl4pPr>
            <a:lvl5pPr lvl="4" indent="342900" rtl="0">
              <a:lnSpc>
                <a:spcPct val="115000"/>
              </a:lnSpc>
              <a:spcBef>
                <a:spcPts val="0"/>
              </a:spcBef>
              <a:defRPr sz="1900">
                <a:solidFill>
                  <a:srgbClr val="404040"/>
                </a:solidFill>
                <a:latin typeface="Roboto"/>
                <a:ea typeface="Roboto"/>
                <a:cs typeface="Roboto"/>
                <a:sym typeface="Roboto"/>
              </a:defRPr>
            </a:lvl5pPr>
            <a:lvl6pPr lvl="5" indent="431800" rtl="0">
              <a:lnSpc>
                <a:spcPct val="115000"/>
              </a:lnSpc>
              <a:spcBef>
                <a:spcPts val="0"/>
              </a:spcBef>
              <a:defRPr sz="1900">
                <a:solidFill>
                  <a:srgbClr val="404040"/>
                </a:solidFill>
                <a:latin typeface="Roboto"/>
                <a:ea typeface="Roboto"/>
                <a:cs typeface="Roboto"/>
                <a:sym typeface="Roboto"/>
              </a:defRPr>
            </a:lvl6pPr>
            <a:lvl7pPr lvl="6" indent="596900" rtl="0">
              <a:lnSpc>
                <a:spcPct val="115000"/>
              </a:lnSpc>
              <a:spcBef>
                <a:spcPts val="0"/>
              </a:spcBef>
              <a:defRPr sz="1900">
                <a:solidFill>
                  <a:srgbClr val="404040"/>
                </a:solidFill>
                <a:latin typeface="Roboto"/>
                <a:ea typeface="Roboto"/>
                <a:cs typeface="Roboto"/>
                <a:sym typeface="Roboto"/>
              </a:defRPr>
            </a:lvl7pPr>
            <a:lvl8pPr lvl="7" indent="863600" rtl="0">
              <a:lnSpc>
                <a:spcPct val="115000"/>
              </a:lnSpc>
              <a:spcBef>
                <a:spcPts val="0"/>
              </a:spcBef>
              <a:defRPr sz="1900">
                <a:solidFill>
                  <a:srgbClr val="404040"/>
                </a:solidFill>
                <a:latin typeface="Roboto"/>
                <a:ea typeface="Roboto"/>
                <a:cs typeface="Roboto"/>
                <a:sym typeface="Roboto"/>
              </a:defRPr>
            </a:lvl8pPr>
            <a:lvl9pPr lvl="8" indent="1206500" rtl="0">
              <a:lnSpc>
                <a:spcPct val="115000"/>
              </a:lnSpc>
              <a:spcBef>
                <a:spcPts val="0"/>
              </a:spcBef>
              <a:defRPr sz="1900">
                <a:solidFill>
                  <a:srgbClr val="404040"/>
                </a:solidFill>
                <a:latin typeface="Roboto"/>
                <a:ea typeface="Roboto"/>
                <a:cs typeface="Roboto"/>
                <a:sym typeface="Roboto"/>
              </a:defRPr>
            </a:lvl9pPr>
          </a:lstStyle>
          <a:p>
            <a:endParaRPr/>
          </a:p>
        </p:txBody>
      </p:sp>
      <p:sp>
        <p:nvSpPr>
          <p:cNvPr id="89" name="Shape 89"/>
          <p:cNvSpPr txBox="1">
            <a:spLocks noGrp="1"/>
          </p:cNvSpPr>
          <p:nvPr>
            <p:ph type="title"/>
          </p:nvPr>
        </p:nvSpPr>
        <p:spPr>
          <a:xfrm>
            <a:off x="745940" y="0"/>
            <a:ext cx="7639650" cy="787499"/>
          </a:xfrm>
          <a:prstGeom prst="rect">
            <a:avLst/>
          </a:prstGeom>
          <a:noFill/>
          <a:ln>
            <a:noFill/>
          </a:ln>
        </p:spPr>
        <p:txBody>
          <a:bodyPr lIns="34275" tIns="34275" rIns="34275" bIns="34275" anchor="b" anchorCtr="0"/>
          <a:lstStyle>
            <a:lvl1pPr lvl="0" rtl="0">
              <a:spcBef>
                <a:spcPts val="0"/>
              </a:spcBef>
              <a:defRPr sz="3000" b="1">
                <a:solidFill>
                  <a:srgbClr val="404040"/>
                </a:solidFill>
                <a:latin typeface="Roboto"/>
                <a:ea typeface="Roboto"/>
                <a:cs typeface="Roboto"/>
                <a:sym typeface="Roboto"/>
              </a:defRPr>
            </a:lvl1pPr>
            <a:lvl2pPr lvl="1" rtl="0">
              <a:spcBef>
                <a:spcPts val="0"/>
              </a:spcBef>
              <a:defRPr sz="3000" b="1">
                <a:solidFill>
                  <a:srgbClr val="404040"/>
                </a:solidFill>
                <a:latin typeface="Roboto"/>
                <a:ea typeface="Roboto"/>
                <a:cs typeface="Roboto"/>
                <a:sym typeface="Roboto"/>
              </a:defRPr>
            </a:lvl2pPr>
            <a:lvl3pPr lvl="2" rtl="0">
              <a:spcBef>
                <a:spcPts val="0"/>
              </a:spcBef>
              <a:defRPr sz="3000" b="1">
                <a:solidFill>
                  <a:srgbClr val="404040"/>
                </a:solidFill>
                <a:latin typeface="Roboto"/>
                <a:ea typeface="Roboto"/>
                <a:cs typeface="Roboto"/>
                <a:sym typeface="Roboto"/>
              </a:defRPr>
            </a:lvl3pPr>
            <a:lvl4pPr lvl="3" rtl="0">
              <a:spcBef>
                <a:spcPts val="0"/>
              </a:spcBef>
              <a:defRPr sz="3000" b="1">
                <a:solidFill>
                  <a:srgbClr val="404040"/>
                </a:solidFill>
                <a:latin typeface="Roboto"/>
                <a:ea typeface="Roboto"/>
                <a:cs typeface="Roboto"/>
                <a:sym typeface="Roboto"/>
              </a:defRPr>
            </a:lvl4pPr>
            <a:lvl5pPr lvl="4" rtl="0">
              <a:spcBef>
                <a:spcPts val="0"/>
              </a:spcBef>
              <a:defRPr sz="3000" b="1">
                <a:solidFill>
                  <a:srgbClr val="404040"/>
                </a:solidFill>
                <a:latin typeface="Roboto"/>
                <a:ea typeface="Roboto"/>
                <a:cs typeface="Roboto"/>
                <a:sym typeface="Roboto"/>
              </a:defRPr>
            </a:lvl5pPr>
            <a:lvl6pPr lvl="5" rtl="0">
              <a:spcBef>
                <a:spcPts val="0"/>
              </a:spcBef>
              <a:defRPr sz="3000" b="1">
                <a:solidFill>
                  <a:srgbClr val="404040"/>
                </a:solidFill>
                <a:latin typeface="Roboto"/>
                <a:ea typeface="Roboto"/>
                <a:cs typeface="Roboto"/>
                <a:sym typeface="Roboto"/>
              </a:defRPr>
            </a:lvl6pPr>
            <a:lvl7pPr lvl="6" rtl="0">
              <a:spcBef>
                <a:spcPts val="0"/>
              </a:spcBef>
              <a:defRPr sz="3000" b="1">
                <a:solidFill>
                  <a:srgbClr val="404040"/>
                </a:solidFill>
                <a:latin typeface="Roboto"/>
                <a:ea typeface="Roboto"/>
                <a:cs typeface="Roboto"/>
                <a:sym typeface="Roboto"/>
              </a:defRPr>
            </a:lvl7pPr>
            <a:lvl8pPr lvl="7" rtl="0">
              <a:spcBef>
                <a:spcPts val="0"/>
              </a:spcBef>
              <a:defRPr sz="3000" b="1">
                <a:solidFill>
                  <a:srgbClr val="404040"/>
                </a:solidFill>
                <a:latin typeface="Roboto"/>
                <a:ea typeface="Roboto"/>
                <a:cs typeface="Roboto"/>
                <a:sym typeface="Roboto"/>
              </a:defRPr>
            </a:lvl8pPr>
            <a:lvl9pPr lvl="8" rtl="0">
              <a:spcBef>
                <a:spcPts val="0"/>
              </a:spcBef>
              <a:defRPr sz="3000" b="1">
                <a:solidFill>
                  <a:srgbClr val="404040"/>
                </a:solidFill>
                <a:latin typeface="Roboto"/>
                <a:ea typeface="Roboto"/>
                <a:cs typeface="Roboto"/>
                <a:sym typeface="Roboto"/>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Chart Slide">
    <p:spTree>
      <p:nvGrpSpPr>
        <p:cNvPr id="1" name="Shape 9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599"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‹Nº›</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Sample Light Slide Right Logo">
    <p:spTree>
      <p:nvGrpSpPr>
        <p:cNvPr id="1" name="Shape 91"/>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Blank Dark">
    <p:bg>
      <p:bgPr>
        <a:solidFill>
          <a:srgbClr val="424242"/>
        </a:solid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Blank Dark">
    <p:bg>
      <p:bgPr>
        <a:solidFill>
          <a:srgbClr val="424242"/>
        </a:solid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Sample Dark Slide">
    <p:bg>
      <p:bgPr>
        <a:solidFill>
          <a:srgbClr val="445A65"/>
        </a:solidFill>
        <a:effectLst/>
      </p:bgPr>
    </p:bg>
    <p:spTree>
      <p:nvGrpSpPr>
        <p:cNvPr id="1" name="Shape 94"/>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Code Slide copy">
    <p:bg>
      <p:bgPr>
        <a:solidFill>
          <a:srgbClr val="395B64"/>
        </a:solidFill>
        <a:effectLst/>
      </p:bgPr>
    </p:bg>
    <p:spTree>
      <p:nvGrpSpPr>
        <p:cNvPr id="1" name="Shape 95"/>
        <p:cNvGrpSpPr/>
        <p:nvPr/>
      </p:nvGrpSpPr>
      <p:grpSpPr>
        <a:xfrm>
          <a:off x="0" y="0"/>
          <a:ext cx="0" cy="0"/>
          <a:chOff x="0" y="0"/>
          <a:chExt cx="0" cy="0"/>
        </a:xfrm>
      </p:grpSpPr>
      <p:sp>
        <p:nvSpPr>
          <p:cNvPr id="96" name="Shape 96"/>
          <p:cNvSpPr/>
          <p:nvPr/>
        </p:nvSpPr>
        <p:spPr>
          <a:xfrm>
            <a:off x="-204434" y="-438578"/>
            <a:ext cx="9552868" cy="6020656"/>
          </a:xfrm>
          <a:prstGeom prst="rect">
            <a:avLst/>
          </a:prstGeom>
          <a:solidFill>
            <a:srgbClr val="000000">
              <a:alpha val="20000"/>
            </a:srgbClr>
          </a:solidFill>
          <a:ln>
            <a:noFill/>
          </a:ln>
        </p:spPr>
        <p:txBody>
          <a:bodyPr lIns="0" tIns="0" rIns="0" bIns="0" anchor="ctr" anchorCtr="0">
            <a:noAutofit/>
          </a:bodyPr>
          <a:lstStyle/>
          <a:p>
            <a:pPr marL="0" marR="0" lvl="0" indent="0" algn="l" rtl="0">
              <a:spcBef>
                <a:spcPts val="0"/>
              </a:spcBef>
              <a:buNone/>
            </a:pPr>
            <a:endParaRPr sz="500" b="0" i="0" u="none" strike="noStrike" cap="none">
              <a:latin typeface="Arial"/>
              <a:ea typeface="Arial"/>
              <a:cs typeface="Arial"/>
              <a:sym typeface="Arial"/>
            </a:endParaRPr>
          </a:p>
        </p:txBody>
      </p:sp>
      <p:sp>
        <p:nvSpPr>
          <p:cNvPr id="97" name="Shape 97"/>
          <p:cNvSpPr/>
          <p:nvPr/>
        </p:nvSpPr>
        <p:spPr>
          <a:xfrm>
            <a:off x="-28575" y="-95250"/>
            <a:ext cx="476249" cy="5334000"/>
          </a:xfrm>
          <a:prstGeom prst="rect">
            <a:avLst/>
          </a:prstGeom>
          <a:solidFill>
            <a:srgbClr val="FFFFFF">
              <a:alpha val="29803"/>
            </a:srgbClr>
          </a:solidFill>
          <a:ln>
            <a:noFill/>
          </a:ln>
        </p:spPr>
        <p:txBody>
          <a:bodyPr lIns="0" tIns="0" rIns="0" bIns="0" anchor="ctr" anchorCtr="0">
            <a:noAutofit/>
          </a:bodyPr>
          <a:lstStyle/>
          <a:p>
            <a:pPr marL="0" marR="0" lvl="0" indent="0" algn="l" rtl="0">
              <a:spcBef>
                <a:spcPts val="0"/>
              </a:spcBef>
              <a:buNone/>
            </a:pPr>
            <a:endParaRPr sz="500" b="0" i="0" u="none" strike="noStrike" cap="none">
              <a:latin typeface="Arial"/>
              <a:ea typeface="Arial"/>
              <a:cs typeface="Arial"/>
              <a:sym typeface="Arial"/>
            </a:endParaRPr>
          </a:p>
        </p:txBody>
      </p:sp>
      <p:sp>
        <p:nvSpPr>
          <p:cNvPr id="98" name="Shape 98"/>
          <p:cNvSpPr/>
          <p:nvPr/>
        </p:nvSpPr>
        <p:spPr>
          <a:xfrm>
            <a:off x="499950" y="-95250"/>
            <a:ext cx="36983" cy="5334000"/>
          </a:xfrm>
          <a:prstGeom prst="rect">
            <a:avLst/>
          </a:prstGeom>
          <a:solidFill>
            <a:srgbClr val="FFFFFF">
              <a:alpha val="29803"/>
            </a:srgbClr>
          </a:solidFill>
          <a:ln>
            <a:noFill/>
          </a:ln>
        </p:spPr>
        <p:txBody>
          <a:bodyPr lIns="0" tIns="0" rIns="0" bIns="0" anchor="ctr" anchorCtr="0">
            <a:noAutofit/>
          </a:bodyPr>
          <a:lstStyle/>
          <a:p>
            <a:pPr marL="0" marR="0" lvl="0" indent="0" algn="l" rtl="0">
              <a:spcBef>
                <a:spcPts val="0"/>
              </a:spcBef>
              <a:buNone/>
            </a:pPr>
            <a:endParaRPr sz="500" b="0" i="0" u="none" strike="noStrike" cap="none">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Sample Light Slide">
    <p:spTree>
      <p:nvGrpSpPr>
        <p:cNvPr id="1" name="Shape 99"/>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Blank">
    <p:bg>
      <p:bgPr>
        <a:solidFill>
          <a:srgbClr val="F1F1F1"/>
        </a:solidFill>
        <a:effectLst/>
      </p:bgPr>
    </p:bg>
    <p:spTree>
      <p:nvGrpSpPr>
        <p:cNvPr id="1" name="Shape 100"/>
        <p:cNvGrpSpPr/>
        <p:nvPr/>
      </p:nvGrpSpPr>
      <p:grpSpPr>
        <a:xfrm>
          <a:off x="0" y="0"/>
          <a:ext cx="0" cy="0"/>
          <a:chOff x="0" y="0"/>
          <a:chExt cx="0" cy="0"/>
        </a:xfrm>
      </p:grpSpPr>
      <p:sp>
        <p:nvSpPr>
          <p:cNvPr id="101" name="Shape 101"/>
          <p:cNvSpPr txBox="1">
            <a:spLocks noGrp="1"/>
          </p:cNvSpPr>
          <p:nvPr>
            <p:ph type="sldNum" idx="12"/>
          </p:nvPr>
        </p:nvSpPr>
        <p:spPr>
          <a:xfrm>
            <a:off x="8556790" y="4743267"/>
            <a:ext cx="548699" cy="406687"/>
          </a:xfrm>
          <a:prstGeom prst="rect">
            <a:avLst/>
          </a:prstGeom>
          <a:noFill/>
          <a:ln>
            <a:noFill/>
          </a:ln>
        </p:spPr>
        <p:txBody>
          <a:bodyPr lIns="91425" tIns="91425" rIns="91425" bIns="91425" anchor="ctr" anchorCtr="0">
            <a:noAutofit/>
          </a:bodyPr>
          <a:lstStyle/>
          <a:p>
            <a:pPr marL="0" marR="0" lvl="0" indent="0" algn="r" rtl="0">
              <a:spcBef>
                <a:spcPts val="0"/>
              </a:spcBef>
              <a:buSzPct val="25000"/>
              <a:buNone/>
            </a:pPr>
            <a:fld id="{00000000-1234-1234-1234-123412341234}" type="slidenum">
              <a:rPr lang="en" sz="1300" b="0" i="0" u="none" strike="noStrike" cap="none">
                <a:latin typeface="Alegreya"/>
                <a:ea typeface="Alegreya"/>
                <a:cs typeface="Alegreya"/>
                <a:sym typeface="Alegreya"/>
              </a:rPr>
              <a:t>‹Nº›</a:t>
            </a:fld>
            <a:endParaRPr lang="en" sz="1300" b="0" i="0" u="none" strike="noStrike" cap="none">
              <a:latin typeface="Alegreya"/>
              <a:ea typeface="Alegreya"/>
              <a:cs typeface="Alegreya"/>
              <a:sym typeface="Alegreya"/>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Blank">
    <p:bg>
      <p:bgPr>
        <a:solidFill>
          <a:srgbClr val="F1F1F1"/>
        </a:solidFill>
        <a:effectLst/>
      </p:bgPr>
    </p:bg>
    <p:spTree>
      <p:nvGrpSpPr>
        <p:cNvPr id="1" name="Shape 102"/>
        <p:cNvGrpSpPr/>
        <p:nvPr/>
      </p:nvGrpSpPr>
      <p:grpSpPr>
        <a:xfrm>
          <a:off x="0" y="0"/>
          <a:ext cx="0" cy="0"/>
          <a:chOff x="0" y="0"/>
          <a:chExt cx="0" cy="0"/>
        </a:xfrm>
      </p:grpSpPr>
      <p:sp>
        <p:nvSpPr>
          <p:cNvPr id="103" name="Shape 103"/>
          <p:cNvSpPr txBox="1">
            <a:spLocks noGrp="1"/>
          </p:cNvSpPr>
          <p:nvPr>
            <p:ph type="sldNum" idx="12"/>
          </p:nvPr>
        </p:nvSpPr>
        <p:spPr>
          <a:xfrm>
            <a:off x="8556790" y="4743267"/>
            <a:ext cx="548699" cy="406687"/>
          </a:xfrm>
          <a:prstGeom prst="rect">
            <a:avLst/>
          </a:prstGeom>
          <a:noFill/>
          <a:ln>
            <a:noFill/>
          </a:ln>
        </p:spPr>
        <p:txBody>
          <a:bodyPr lIns="91425" tIns="91425" rIns="91425" bIns="91425" anchor="ctr" anchorCtr="0">
            <a:noAutofit/>
          </a:bodyPr>
          <a:lstStyle/>
          <a:p>
            <a:pPr marL="0" marR="0" lvl="0" indent="0" algn="r" rtl="0">
              <a:spcBef>
                <a:spcPts val="0"/>
              </a:spcBef>
              <a:buSzPct val="25000"/>
              <a:buNone/>
            </a:pPr>
            <a:fld id="{00000000-1234-1234-1234-123412341234}" type="slidenum">
              <a:rPr lang="en" sz="1300" b="0" i="0" u="none" strike="noStrike" cap="none">
                <a:latin typeface="Alegreya"/>
                <a:ea typeface="Alegreya"/>
                <a:cs typeface="Alegreya"/>
                <a:sym typeface="Alegreya"/>
              </a:rPr>
              <a:t>‹Nº›</a:t>
            </a:fld>
            <a:endParaRPr lang="en" sz="1300" b="0" i="0" u="none" strike="noStrike" cap="none">
              <a:latin typeface="Alegreya"/>
              <a:ea typeface="Alegreya"/>
              <a:cs typeface="Alegreya"/>
              <a:sym typeface="Alegreya"/>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Blank">
    <p:bg>
      <p:bgPr>
        <a:solidFill>
          <a:srgbClr val="F1F1F1"/>
        </a:solidFill>
        <a:effectLst/>
      </p:bgPr>
    </p:bg>
    <p:spTree>
      <p:nvGrpSpPr>
        <p:cNvPr id="1" name="Shape 104"/>
        <p:cNvGrpSpPr/>
        <p:nvPr/>
      </p:nvGrpSpPr>
      <p:grpSpPr>
        <a:xfrm>
          <a:off x="0" y="0"/>
          <a:ext cx="0" cy="0"/>
          <a:chOff x="0" y="0"/>
          <a:chExt cx="0" cy="0"/>
        </a:xfrm>
      </p:grpSpPr>
      <p:sp>
        <p:nvSpPr>
          <p:cNvPr id="105" name="Shape 105"/>
          <p:cNvSpPr txBox="1">
            <a:spLocks noGrp="1"/>
          </p:cNvSpPr>
          <p:nvPr>
            <p:ph type="sldNum" idx="12"/>
          </p:nvPr>
        </p:nvSpPr>
        <p:spPr>
          <a:xfrm>
            <a:off x="8556790" y="4743267"/>
            <a:ext cx="548699" cy="406687"/>
          </a:xfrm>
          <a:prstGeom prst="rect">
            <a:avLst/>
          </a:prstGeom>
          <a:noFill/>
          <a:ln>
            <a:noFill/>
          </a:ln>
        </p:spPr>
        <p:txBody>
          <a:bodyPr lIns="91425" tIns="91425" rIns="91425" bIns="91425" anchor="ctr" anchorCtr="0">
            <a:noAutofit/>
          </a:bodyPr>
          <a:lstStyle/>
          <a:p>
            <a:pPr marL="0" marR="0" lvl="0" indent="0" algn="r" rtl="0">
              <a:spcBef>
                <a:spcPts val="0"/>
              </a:spcBef>
              <a:buSzPct val="25000"/>
              <a:buNone/>
            </a:pPr>
            <a:fld id="{00000000-1234-1234-1234-123412341234}" type="slidenum">
              <a:rPr lang="en" sz="1300" b="0" i="0" u="none" strike="noStrike" cap="none">
                <a:latin typeface="Alegreya"/>
                <a:ea typeface="Alegreya"/>
                <a:cs typeface="Alegreya"/>
                <a:sym typeface="Alegreya"/>
              </a:rPr>
              <a:t>‹Nº›</a:t>
            </a:fld>
            <a:endParaRPr lang="en" sz="1300" b="0" i="0" u="none" strike="noStrike" cap="none">
              <a:latin typeface="Alegreya"/>
              <a:ea typeface="Alegreya"/>
              <a:cs typeface="Alegreya"/>
              <a:sym typeface="Alegreya"/>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Blank">
    <p:bg>
      <p:bgPr>
        <a:solidFill>
          <a:srgbClr val="F1F1F1"/>
        </a:solidFill>
        <a:effectLst/>
      </p:bgPr>
    </p:bg>
    <p:spTree>
      <p:nvGrpSpPr>
        <p:cNvPr id="1" name="Shape 106"/>
        <p:cNvGrpSpPr/>
        <p:nvPr/>
      </p:nvGrpSpPr>
      <p:grpSpPr>
        <a:xfrm>
          <a:off x="0" y="0"/>
          <a:ext cx="0" cy="0"/>
          <a:chOff x="0" y="0"/>
          <a:chExt cx="0" cy="0"/>
        </a:xfrm>
      </p:grpSpPr>
      <p:sp>
        <p:nvSpPr>
          <p:cNvPr id="107" name="Shape 107"/>
          <p:cNvSpPr txBox="1">
            <a:spLocks noGrp="1"/>
          </p:cNvSpPr>
          <p:nvPr>
            <p:ph type="sldNum" idx="12"/>
          </p:nvPr>
        </p:nvSpPr>
        <p:spPr>
          <a:xfrm>
            <a:off x="8556790" y="4743267"/>
            <a:ext cx="548699" cy="406687"/>
          </a:xfrm>
          <a:prstGeom prst="rect">
            <a:avLst/>
          </a:prstGeom>
          <a:noFill/>
          <a:ln>
            <a:noFill/>
          </a:ln>
        </p:spPr>
        <p:txBody>
          <a:bodyPr lIns="91425" tIns="91425" rIns="91425" bIns="91425" anchor="ctr" anchorCtr="0">
            <a:noAutofit/>
          </a:bodyPr>
          <a:lstStyle/>
          <a:p>
            <a:pPr marL="0" marR="0" lvl="0" indent="0" algn="r" rtl="0">
              <a:spcBef>
                <a:spcPts val="0"/>
              </a:spcBef>
              <a:buSzPct val="25000"/>
              <a:buNone/>
            </a:pPr>
            <a:fld id="{00000000-1234-1234-1234-123412341234}" type="slidenum">
              <a:rPr lang="en" sz="1300" b="0" i="0" u="none" strike="noStrike" cap="none">
                <a:latin typeface="Alegreya"/>
                <a:ea typeface="Alegreya"/>
                <a:cs typeface="Alegreya"/>
                <a:sym typeface="Alegreya"/>
              </a:rPr>
              <a:t>‹Nº›</a:t>
            </a:fld>
            <a:endParaRPr lang="en" sz="1300" b="0" i="0" u="none" strike="noStrike" cap="none">
              <a:latin typeface="Alegreya"/>
              <a:ea typeface="Alegreya"/>
              <a:cs typeface="Alegreya"/>
              <a:sym typeface="Alegrey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‹Nº›</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‹Nº›</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7999" cy="755699"/>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7999"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‹Nº›</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‹Nº›</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499"/>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199"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199"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099"/>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‹Nº›</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‹Nº›</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‹Nº›</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
        <p:cNvGrpSpPr/>
        <p:nvPr/>
      </p:nvGrpSpPr>
      <p:grpSpPr>
        <a:xfrm>
          <a:off x="0" y="0"/>
          <a:ext cx="0" cy="0"/>
          <a:chOff x="0" y="0"/>
          <a:chExt cx="0" cy="0"/>
        </a:xfrm>
      </p:grpSpPr>
      <p:sp>
        <p:nvSpPr>
          <p:cNvPr id="51" name="Shape 51"/>
          <p:cNvSpPr txBox="1">
            <a:spLocks noGrp="1"/>
          </p:cNvSpPr>
          <p:nvPr>
            <p:ph type="body" idx="1"/>
          </p:nvPr>
        </p:nvSpPr>
        <p:spPr>
          <a:xfrm>
            <a:off x="745959" y="1253324"/>
            <a:ext cx="7639650" cy="3890175"/>
          </a:xfrm>
          <a:prstGeom prst="rect">
            <a:avLst/>
          </a:prstGeom>
          <a:noFill/>
          <a:ln>
            <a:noFill/>
          </a:ln>
        </p:spPr>
        <p:txBody>
          <a:bodyPr lIns="34275" tIns="34275" rIns="34275" bIns="34275" anchor="t" anchorCtr="0"/>
          <a:lstStyle>
            <a:lvl1pPr marL="0" marR="0" lvl="0" indent="0" algn="l" rtl="0">
              <a:lnSpc>
                <a:spcPct val="115000"/>
              </a:lnSpc>
              <a:spcBef>
                <a:spcPts val="0"/>
              </a:spcBef>
              <a:buSzPct val="26315"/>
              <a:defRPr sz="1900" b="0" i="0" u="none" strike="noStrike" cap="none">
                <a:solidFill>
                  <a:srgbClr val="404040"/>
                </a:solidFill>
                <a:latin typeface="Roboto"/>
                <a:ea typeface="Roboto"/>
                <a:cs typeface="Roboto"/>
                <a:sym typeface="Roboto"/>
              </a:defRPr>
            </a:lvl1pPr>
            <a:lvl2pPr marL="88900" marR="0" lvl="1" indent="114300" algn="l" rtl="0">
              <a:lnSpc>
                <a:spcPct val="115000"/>
              </a:lnSpc>
              <a:spcBef>
                <a:spcPts val="0"/>
              </a:spcBef>
              <a:buClr>
                <a:srgbClr val="404040"/>
              </a:buClr>
              <a:buSzPct val="26315"/>
              <a:buFont typeface="Roboto"/>
              <a:buChar char="­"/>
              <a:defRPr sz="1900" b="0" i="0" u="none" strike="noStrike" cap="none">
                <a:solidFill>
                  <a:srgbClr val="404040"/>
                </a:solidFill>
                <a:latin typeface="Roboto"/>
                <a:ea typeface="Roboto"/>
                <a:cs typeface="Roboto"/>
                <a:sym typeface="Roboto"/>
              </a:defRPr>
            </a:lvl2pPr>
            <a:lvl3pPr marL="0" marR="0" lvl="2" indent="177800" algn="l" rtl="0">
              <a:lnSpc>
                <a:spcPct val="115000"/>
              </a:lnSpc>
              <a:spcBef>
                <a:spcPts val="0"/>
              </a:spcBef>
              <a:buSzPct val="26315"/>
              <a:defRPr sz="1900" b="0" i="0" u="none" strike="noStrike" cap="none">
                <a:solidFill>
                  <a:srgbClr val="404040"/>
                </a:solidFill>
                <a:latin typeface="Roboto"/>
                <a:ea typeface="Roboto"/>
                <a:cs typeface="Roboto"/>
                <a:sym typeface="Roboto"/>
              </a:defRPr>
            </a:lvl3pPr>
            <a:lvl4pPr marL="0" marR="0" lvl="3" indent="254000" algn="l" rtl="0">
              <a:lnSpc>
                <a:spcPct val="115000"/>
              </a:lnSpc>
              <a:spcBef>
                <a:spcPts val="0"/>
              </a:spcBef>
              <a:buSzPct val="26315"/>
              <a:defRPr sz="1900" b="0" i="0" u="none" strike="noStrike" cap="none">
                <a:solidFill>
                  <a:srgbClr val="404040"/>
                </a:solidFill>
                <a:latin typeface="Roboto"/>
                <a:ea typeface="Roboto"/>
                <a:cs typeface="Roboto"/>
                <a:sym typeface="Roboto"/>
              </a:defRPr>
            </a:lvl4pPr>
            <a:lvl5pPr marL="0" marR="0" lvl="4" indent="342900" algn="l" rtl="0">
              <a:lnSpc>
                <a:spcPct val="115000"/>
              </a:lnSpc>
              <a:spcBef>
                <a:spcPts val="0"/>
              </a:spcBef>
              <a:buSzPct val="26315"/>
              <a:defRPr sz="1900" b="0" i="0" u="none" strike="noStrike" cap="none">
                <a:solidFill>
                  <a:srgbClr val="404040"/>
                </a:solidFill>
                <a:latin typeface="Roboto"/>
                <a:ea typeface="Roboto"/>
                <a:cs typeface="Roboto"/>
                <a:sym typeface="Roboto"/>
              </a:defRPr>
            </a:lvl5pPr>
            <a:lvl6pPr marL="0" marR="0" lvl="5" indent="431800" algn="l" rtl="0">
              <a:lnSpc>
                <a:spcPct val="115000"/>
              </a:lnSpc>
              <a:spcBef>
                <a:spcPts val="0"/>
              </a:spcBef>
              <a:buSzPct val="26315"/>
              <a:defRPr sz="1900" b="0" i="0" u="none" strike="noStrike" cap="none">
                <a:solidFill>
                  <a:srgbClr val="404040"/>
                </a:solidFill>
                <a:latin typeface="Roboto"/>
                <a:ea typeface="Roboto"/>
                <a:cs typeface="Roboto"/>
                <a:sym typeface="Roboto"/>
              </a:defRPr>
            </a:lvl6pPr>
            <a:lvl7pPr marL="0" marR="0" lvl="6" indent="596900" algn="l" rtl="0">
              <a:lnSpc>
                <a:spcPct val="115000"/>
              </a:lnSpc>
              <a:spcBef>
                <a:spcPts val="0"/>
              </a:spcBef>
              <a:buSzPct val="26315"/>
              <a:defRPr sz="1900" b="0" i="0" u="none" strike="noStrike" cap="none">
                <a:solidFill>
                  <a:srgbClr val="404040"/>
                </a:solidFill>
                <a:latin typeface="Roboto"/>
                <a:ea typeface="Roboto"/>
                <a:cs typeface="Roboto"/>
                <a:sym typeface="Roboto"/>
              </a:defRPr>
            </a:lvl7pPr>
            <a:lvl8pPr marL="0" marR="0" lvl="7" indent="863600" algn="l" rtl="0">
              <a:lnSpc>
                <a:spcPct val="115000"/>
              </a:lnSpc>
              <a:spcBef>
                <a:spcPts val="0"/>
              </a:spcBef>
              <a:buSzPct val="26315"/>
              <a:defRPr sz="1900" b="0" i="0" u="none" strike="noStrike" cap="none">
                <a:solidFill>
                  <a:srgbClr val="404040"/>
                </a:solidFill>
                <a:latin typeface="Roboto"/>
                <a:ea typeface="Roboto"/>
                <a:cs typeface="Roboto"/>
                <a:sym typeface="Roboto"/>
              </a:defRPr>
            </a:lvl8pPr>
            <a:lvl9pPr marL="0" marR="0" lvl="8" indent="1206500" algn="l" rtl="0">
              <a:lnSpc>
                <a:spcPct val="115000"/>
              </a:lnSpc>
              <a:spcBef>
                <a:spcPts val="0"/>
              </a:spcBef>
              <a:buSzPct val="26315"/>
              <a:defRPr sz="1900" b="0" i="0" u="none" strike="noStrike" cap="none">
                <a:solidFill>
                  <a:srgbClr val="404040"/>
                </a:solidFill>
                <a:latin typeface="Roboto"/>
                <a:ea typeface="Roboto"/>
                <a:cs typeface="Roboto"/>
                <a:sym typeface="Roboto"/>
              </a:defRPr>
            </a:lvl9pPr>
          </a:lstStyle>
          <a:p>
            <a:endParaRPr/>
          </a:p>
        </p:txBody>
      </p:sp>
      <p:sp>
        <p:nvSpPr>
          <p:cNvPr id="52" name="Shape 52"/>
          <p:cNvSpPr txBox="1">
            <a:spLocks noGrp="1"/>
          </p:cNvSpPr>
          <p:nvPr>
            <p:ph type="title"/>
          </p:nvPr>
        </p:nvSpPr>
        <p:spPr>
          <a:xfrm>
            <a:off x="745940" y="0"/>
            <a:ext cx="7639650" cy="787499"/>
          </a:xfrm>
          <a:prstGeom prst="rect">
            <a:avLst/>
          </a:prstGeom>
          <a:noFill/>
          <a:ln>
            <a:noFill/>
          </a:ln>
        </p:spPr>
        <p:txBody>
          <a:bodyPr lIns="34275" tIns="34275" rIns="34275" bIns="34275" anchor="b" anchorCtr="0"/>
          <a:lstStyle>
            <a:lvl1pPr marL="0" marR="0" lvl="0" indent="0" algn="l" rtl="0">
              <a:spcBef>
                <a:spcPts val="0"/>
              </a:spcBef>
              <a:buSzPct val="25000"/>
              <a:defRPr sz="3000" b="1" i="0" u="none" strike="noStrike" cap="none">
                <a:solidFill>
                  <a:srgbClr val="404040"/>
                </a:solidFill>
                <a:latin typeface="Roboto"/>
                <a:ea typeface="Roboto"/>
                <a:cs typeface="Roboto"/>
                <a:sym typeface="Roboto"/>
              </a:defRPr>
            </a:lvl1pPr>
            <a:lvl2pPr marL="0" marR="0" lvl="1" indent="0" algn="l" rtl="0">
              <a:spcBef>
                <a:spcPts val="0"/>
              </a:spcBef>
              <a:buSzPct val="25000"/>
              <a:defRPr sz="3000" b="1" i="0" u="none" strike="noStrike" cap="none">
                <a:solidFill>
                  <a:srgbClr val="404040"/>
                </a:solidFill>
                <a:latin typeface="Roboto"/>
                <a:ea typeface="Roboto"/>
                <a:cs typeface="Roboto"/>
                <a:sym typeface="Roboto"/>
              </a:defRPr>
            </a:lvl2pPr>
            <a:lvl3pPr marL="0" marR="0" lvl="2" indent="0" algn="l" rtl="0">
              <a:spcBef>
                <a:spcPts val="0"/>
              </a:spcBef>
              <a:buSzPct val="25000"/>
              <a:defRPr sz="3000" b="1" i="0" u="none" strike="noStrike" cap="none">
                <a:solidFill>
                  <a:srgbClr val="404040"/>
                </a:solidFill>
                <a:latin typeface="Roboto"/>
                <a:ea typeface="Roboto"/>
                <a:cs typeface="Roboto"/>
                <a:sym typeface="Roboto"/>
              </a:defRPr>
            </a:lvl3pPr>
            <a:lvl4pPr marL="0" marR="0" lvl="3" indent="0" algn="l" rtl="0">
              <a:spcBef>
                <a:spcPts val="0"/>
              </a:spcBef>
              <a:buSzPct val="25000"/>
              <a:defRPr sz="3000" b="1" i="0" u="none" strike="noStrike" cap="none">
                <a:solidFill>
                  <a:srgbClr val="404040"/>
                </a:solidFill>
                <a:latin typeface="Roboto"/>
                <a:ea typeface="Roboto"/>
                <a:cs typeface="Roboto"/>
                <a:sym typeface="Roboto"/>
              </a:defRPr>
            </a:lvl4pPr>
            <a:lvl5pPr marL="0" marR="0" lvl="4" indent="0" algn="l" rtl="0">
              <a:spcBef>
                <a:spcPts val="0"/>
              </a:spcBef>
              <a:buSzPct val="25000"/>
              <a:defRPr sz="3000" b="1" i="0" u="none" strike="noStrike" cap="none">
                <a:solidFill>
                  <a:srgbClr val="404040"/>
                </a:solidFill>
                <a:latin typeface="Roboto"/>
                <a:ea typeface="Roboto"/>
                <a:cs typeface="Roboto"/>
                <a:sym typeface="Roboto"/>
              </a:defRPr>
            </a:lvl5pPr>
            <a:lvl6pPr marL="0" marR="0" lvl="5" indent="0" algn="l" rtl="0">
              <a:spcBef>
                <a:spcPts val="0"/>
              </a:spcBef>
              <a:buSzPct val="25000"/>
              <a:defRPr sz="3000" b="1" i="0" u="none" strike="noStrike" cap="none">
                <a:solidFill>
                  <a:srgbClr val="404040"/>
                </a:solidFill>
                <a:latin typeface="Roboto"/>
                <a:ea typeface="Roboto"/>
                <a:cs typeface="Roboto"/>
                <a:sym typeface="Roboto"/>
              </a:defRPr>
            </a:lvl6pPr>
            <a:lvl7pPr marL="0" marR="0" lvl="6" indent="0" algn="l" rtl="0">
              <a:spcBef>
                <a:spcPts val="0"/>
              </a:spcBef>
              <a:buSzPct val="25000"/>
              <a:defRPr sz="3000" b="1" i="0" u="none" strike="noStrike" cap="none">
                <a:solidFill>
                  <a:srgbClr val="404040"/>
                </a:solidFill>
                <a:latin typeface="Roboto"/>
                <a:ea typeface="Roboto"/>
                <a:cs typeface="Roboto"/>
                <a:sym typeface="Roboto"/>
              </a:defRPr>
            </a:lvl7pPr>
            <a:lvl8pPr marL="0" marR="0" lvl="7" indent="0" algn="l" rtl="0">
              <a:spcBef>
                <a:spcPts val="0"/>
              </a:spcBef>
              <a:buSzPct val="25000"/>
              <a:defRPr sz="3000" b="1" i="0" u="none" strike="noStrike" cap="none">
                <a:solidFill>
                  <a:srgbClr val="404040"/>
                </a:solidFill>
                <a:latin typeface="Roboto"/>
                <a:ea typeface="Roboto"/>
                <a:cs typeface="Roboto"/>
                <a:sym typeface="Roboto"/>
              </a:defRPr>
            </a:lvl8pPr>
            <a:lvl9pPr marL="0" marR="0" lvl="8" indent="0" algn="l" rtl="0">
              <a:spcBef>
                <a:spcPts val="0"/>
              </a:spcBef>
              <a:buSzPct val="25000"/>
              <a:defRPr sz="3000" b="1" i="0" u="none" strike="noStrike" cap="none">
                <a:solidFill>
                  <a:srgbClr val="404040"/>
                </a:solidFill>
                <a:latin typeface="Roboto"/>
                <a:ea typeface="Roboto"/>
                <a:cs typeface="Roboto"/>
                <a:sym typeface="Roboto"/>
              </a:defRPr>
            </a:lvl9pPr>
          </a:lstStyle>
          <a:p>
            <a:endParaRPr/>
          </a:p>
        </p:txBody>
      </p:sp>
      <p:sp>
        <p:nvSpPr>
          <p:cNvPr id="53" name="Shape 53"/>
          <p:cNvSpPr/>
          <p:nvPr/>
        </p:nvSpPr>
        <p:spPr>
          <a:xfrm>
            <a:off x="6486983" y="158877"/>
            <a:ext cx="2463525" cy="1385662"/>
          </a:xfrm>
          <a:prstGeom prst="rect">
            <a:avLst/>
          </a:prstGeom>
          <a:solidFill>
            <a:srgbClr val="CCCCCC">
              <a:alpha val="25098"/>
            </a:srgbClr>
          </a:solidFill>
          <a:ln>
            <a:noFill/>
          </a:ln>
        </p:spPr>
        <p:txBody>
          <a:bodyPr lIns="0" tIns="0" rIns="0" bIns="0" anchor="ctr" anchorCtr="0">
            <a:noAutofit/>
          </a:bodyPr>
          <a:lstStyle/>
          <a:p>
            <a:pPr marL="0" marR="0" lvl="0" indent="0" algn="l" rtl="0">
              <a:spcBef>
                <a:spcPts val="0"/>
              </a:spcBef>
              <a:buNone/>
            </a:pPr>
            <a:endParaRPr sz="500" b="0" i="0" u="none" strike="noStrike" cap="none">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0.xml"/></Relationships>
</file>

<file path=ppt/slides/_rels/slide10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2.xml"/><Relationship Id="rId1" Type="http://schemas.openxmlformats.org/officeDocument/2006/relationships/slideLayout" Target="../slideLayouts/slideLayout23.xml"/><Relationship Id="rId5" Type="http://schemas.openxmlformats.org/officeDocument/2006/relationships/image" Target="../media/image4.png"/><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17.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17.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6.xml"/><Relationship Id="rId1" Type="http://schemas.openxmlformats.org/officeDocument/2006/relationships/slideLayout" Target="../slideLayouts/slideLayout15.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19.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5.xml"/><Relationship Id="rId1" Type="http://schemas.openxmlformats.org/officeDocument/2006/relationships/slideLayout" Target="../slideLayouts/slideLayout19.xml"/><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2.xml"/><Relationship Id="rId1" Type="http://schemas.openxmlformats.org/officeDocument/2006/relationships/slideLayout" Target="../slideLayouts/slideLayout19.xml"/><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5.xm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5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8.xml"/><Relationship Id="rId1" Type="http://schemas.openxmlformats.org/officeDocument/2006/relationships/slideLayout" Target="../slideLayouts/slideLayout15.xml"/><Relationship Id="rId4" Type="http://schemas.openxmlformats.org/officeDocument/2006/relationships/image" Target="../media/image37.png"/></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9.xml"/><Relationship Id="rId1" Type="http://schemas.openxmlformats.org/officeDocument/2006/relationships/slideLayout" Target="../slideLayouts/slideLayout15.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1.xml"/><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2.xml"/><Relationship Id="rId1" Type="http://schemas.openxmlformats.org/officeDocument/2006/relationships/slideLayout" Target="../slideLayouts/slideLayout19.xml"/><Relationship Id="rId5" Type="http://schemas.openxmlformats.org/officeDocument/2006/relationships/image" Target="../media/image41.png"/><Relationship Id="rId4" Type="http://schemas.openxmlformats.org/officeDocument/2006/relationships/image" Target="../media/image40.png"/></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7.xml"/><Relationship Id="rId1" Type="http://schemas.openxmlformats.org/officeDocument/2006/relationships/slideLayout" Target="../slideLayouts/slideLayout15.xml"/><Relationship Id="rId4" Type="http://schemas.openxmlformats.org/officeDocument/2006/relationships/image" Target="../media/image45.png"/></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8.xml"/><Relationship Id="rId1" Type="http://schemas.openxmlformats.org/officeDocument/2006/relationships/slideLayout" Target="../slideLayouts/slideLayout15.xml"/><Relationship Id="rId5" Type="http://schemas.openxmlformats.org/officeDocument/2006/relationships/image" Target="../media/image46.png"/><Relationship Id="rId4" Type="http://schemas.openxmlformats.org/officeDocument/2006/relationships/image" Target="../media/image45.png"/></Relationships>
</file>

<file path=ppt/slides/_rels/slide69.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6.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5.png"/><Relationship Id="rId2" Type="http://schemas.openxmlformats.org/officeDocument/2006/relationships/notesSlide" Target="../notesSlides/notesSlide69.xml"/><Relationship Id="rId1" Type="http://schemas.openxmlformats.org/officeDocument/2006/relationships/slideLayout" Target="../slideLayouts/slideLayout15.xml"/><Relationship Id="rId6" Type="http://schemas.openxmlformats.org/officeDocument/2006/relationships/image" Target="../media/image50.png"/><Relationship Id="rId11" Type="http://schemas.openxmlformats.org/officeDocument/2006/relationships/image" Target="../media/image46.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0.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1.xml"/><Relationship Id="rId1" Type="http://schemas.openxmlformats.org/officeDocument/2006/relationships/slideLayout" Target="../slideLayouts/slideLayout15.xml"/><Relationship Id="rId5" Type="http://schemas.openxmlformats.org/officeDocument/2006/relationships/image" Target="../media/image46.png"/><Relationship Id="rId4" Type="http://schemas.openxmlformats.org/officeDocument/2006/relationships/image" Target="../media/image45.png"/></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2.xml"/><Relationship Id="rId1" Type="http://schemas.openxmlformats.org/officeDocument/2006/relationships/slideLayout" Target="../slideLayouts/slideLayout15.xml"/><Relationship Id="rId6" Type="http://schemas.openxmlformats.org/officeDocument/2006/relationships/image" Target="../media/image57.png"/><Relationship Id="rId5" Type="http://schemas.openxmlformats.org/officeDocument/2006/relationships/image" Target="../media/image46.png"/><Relationship Id="rId4" Type="http://schemas.openxmlformats.org/officeDocument/2006/relationships/image" Target="../media/image45.png"/></Relationships>
</file>

<file path=ppt/slides/_rels/slide7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3.xml"/><Relationship Id="rId1" Type="http://schemas.openxmlformats.org/officeDocument/2006/relationships/slideLayout" Target="../slideLayouts/slideLayout15.xml"/><Relationship Id="rId6" Type="http://schemas.openxmlformats.org/officeDocument/2006/relationships/image" Target="../media/image60.png"/><Relationship Id="rId5" Type="http://schemas.openxmlformats.org/officeDocument/2006/relationships/image" Target="../media/image57.png"/><Relationship Id="rId4" Type="http://schemas.openxmlformats.org/officeDocument/2006/relationships/image" Target="../media/image59.png"/></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4.xml"/><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5.xml"/><Relationship Id="rId1" Type="http://schemas.openxmlformats.org/officeDocument/2006/relationships/slideLayout" Target="../slideLayouts/slideLayout15.xml"/><Relationship Id="rId6" Type="http://schemas.openxmlformats.org/officeDocument/2006/relationships/image" Target="../media/image57.png"/><Relationship Id="rId5" Type="http://schemas.openxmlformats.org/officeDocument/2006/relationships/image" Target="../media/image46.png"/><Relationship Id="rId4" Type="http://schemas.openxmlformats.org/officeDocument/2006/relationships/image" Target="../media/image45.png"/></Relationships>
</file>

<file path=ppt/slides/_rels/slide76.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61.png"/><Relationship Id="rId2" Type="http://schemas.openxmlformats.org/officeDocument/2006/relationships/notesSlide" Target="../notesSlides/notesSlide76.xml"/><Relationship Id="rId1" Type="http://schemas.openxmlformats.org/officeDocument/2006/relationships/slideLayout" Target="../slideLayouts/slideLayout15.xml"/><Relationship Id="rId6" Type="http://schemas.openxmlformats.org/officeDocument/2006/relationships/image" Target="../media/image57.png"/><Relationship Id="rId5" Type="http://schemas.openxmlformats.org/officeDocument/2006/relationships/image" Target="../media/image46.png"/><Relationship Id="rId4" Type="http://schemas.openxmlformats.org/officeDocument/2006/relationships/image" Target="../media/image45.png"/></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7.xml"/><Relationship Id="rId1" Type="http://schemas.openxmlformats.org/officeDocument/2006/relationships/slideLayout" Target="../slideLayouts/slideLayout15.xml"/><Relationship Id="rId5" Type="http://schemas.openxmlformats.org/officeDocument/2006/relationships/image" Target="../media/image61.png"/><Relationship Id="rId4" Type="http://schemas.openxmlformats.org/officeDocument/2006/relationships/image" Target="../media/image59.png"/></Relationships>
</file>

<file path=ppt/slides/_rels/slide7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8.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61.png"/><Relationship Id="rId2" Type="http://schemas.openxmlformats.org/officeDocument/2006/relationships/notesSlide" Target="../notesSlides/notesSlide79.xml"/><Relationship Id="rId1" Type="http://schemas.openxmlformats.org/officeDocument/2006/relationships/slideLayout" Target="../slideLayouts/slideLayout15.xml"/><Relationship Id="rId6" Type="http://schemas.openxmlformats.org/officeDocument/2006/relationships/image" Target="../media/image57.png"/><Relationship Id="rId5" Type="http://schemas.openxmlformats.org/officeDocument/2006/relationships/image" Target="../media/image46.png"/><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hyperlink" Target="http://elements.polymer-project.org" TargetMode="External"/><Relationship Id="rId7" Type="http://schemas.openxmlformats.org/officeDocument/2006/relationships/image" Target="../media/image46.png"/><Relationship Id="rId2" Type="http://schemas.openxmlformats.org/officeDocument/2006/relationships/notesSlide" Target="../notesSlides/notesSlide80.xml"/><Relationship Id="rId1" Type="http://schemas.openxmlformats.org/officeDocument/2006/relationships/slideLayout" Target="../slideLayouts/slideLayout1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63.png"/><Relationship Id="rId9" Type="http://schemas.openxmlformats.org/officeDocument/2006/relationships/image" Target="../media/image61.png"/></Relationships>
</file>

<file path=ppt/slides/_rels/slide8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1.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0.xml"/></Relationships>
</file>

<file path=ppt/slides/_rels/slide8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3.xm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4.xml"/><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85.xml"/><Relationship Id="rId1" Type="http://schemas.openxmlformats.org/officeDocument/2006/relationships/slideLayout" Target="../slideLayouts/slideLayout21.xml"/><Relationship Id="rId4" Type="http://schemas.openxmlformats.org/officeDocument/2006/relationships/image" Target="../media/image22.png"/></Relationships>
</file>

<file path=ppt/slides/_rels/slide8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6.xml"/><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90.xml"/><Relationship Id="rId1" Type="http://schemas.openxmlformats.org/officeDocument/2006/relationships/slideLayout" Target="../slideLayouts/slideLayout21.xml"/><Relationship Id="rId4" Type="http://schemas.openxmlformats.org/officeDocument/2006/relationships/image" Target="../media/image72.png"/></Relationships>
</file>

<file path=ppt/slides/_rels/slide91.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91.xml"/><Relationship Id="rId16" Type="http://schemas.openxmlformats.org/officeDocument/2006/relationships/image" Target="../media/image86.png"/><Relationship Id="rId1" Type="http://schemas.openxmlformats.org/officeDocument/2006/relationships/slideLayout" Target="../slideLayouts/slideLayout2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png"/></Relationships>
</file>

<file path=ppt/slides/_rels/slide9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2.xml"/><Relationship Id="rId1" Type="http://schemas.openxmlformats.org/officeDocument/2006/relationships/slideLayout" Target="../slideLayouts/slideLayout15.xml"/><Relationship Id="rId5" Type="http://schemas.openxmlformats.org/officeDocument/2006/relationships/image" Target="../media/image89.png"/><Relationship Id="rId4" Type="http://schemas.openxmlformats.org/officeDocument/2006/relationships/image" Target="../media/image88.png"/></Relationships>
</file>

<file path=ppt/slides/_rels/slide9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3.xml"/><Relationship Id="rId1" Type="http://schemas.openxmlformats.org/officeDocument/2006/relationships/slideLayout" Target="../slideLayouts/slideLayout13.xml"/><Relationship Id="rId5" Type="http://schemas.openxmlformats.org/officeDocument/2006/relationships/image" Target="../media/image92.png"/><Relationship Id="rId4" Type="http://schemas.openxmlformats.org/officeDocument/2006/relationships/image" Target="../media/image91.png"/></Relationships>
</file>

<file path=ppt/slides/_rels/slide9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4.xml"/><Relationship Id="rId1" Type="http://schemas.openxmlformats.org/officeDocument/2006/relationships/slideLayout" Target="../slideLayouts/slideLayout13.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9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5.xml"/><Relationship Id="rId1" Type="http://schemas.openxmlformats.org/officeDocument/2006/relationships/slideLayout" Target="../slideLayouts/slideLayout21.xml"/><Relationship Id="rId4" Type="http://schemas.openxmlformats.org/officeDocument/2006/relationships/image" Target="../media/image97.png"/></Relationships>
</file>

<file path=ppt/slides/_rels/slide9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6.xml"/><Relationship Id="rId1" Type="http://schemas.openxmlformats.org/officeDocument/2006/relationships/slideLayout" Target="../slideLayouts/slideLayout13.xml"/><Relationship Id="rId4" Type="http://schemas.openxmlformats.org/officeDocument/2006/relationships/image" Target="../media/image98.gif"/></Relationships>
</file>

<file path=ppt/slides/_rels/slide9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7.xml"/><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8.xml"/><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1"/>
        <p:cNvGrpSpPr/>
        <p:nvPr/>
      </p:nvGrpSpPr>
      <p:grpSpPr>
        <a:xfrm>
          <a:off x="0" y="0"/>
          <a:ext cx="0" cy="0"/>
          <a:chOff x="0" y="0"/>
          <a:chExt cx="0" cy="0"/>
        </a:xfrm>
      </p:grpSpPr>
      <p:sp>
        <p:nvSpPr>
          <p:cNvPr id="112" name="Shape 112"/>
          <p:cNvSpPr/>
          <p:nvPr/>
        </p:nvSpPr>
        <p:spPr>
          <a:xfrm>
            <a:off x="13666" y="5205325"/>
            <a:ext cx="9332566" cy="4969743"/>
          </a:xfrm>
          <a:prstGeom prst="rect">
            <a:avLst/>
          </a:prstGeom>
          <a:solidFill>
            <a:srgbClr val="FFFFFF"/>
          </a:solidFill>
          <a:ln>
            <a:noFill/>
          </a:ln>
        </p:spPr>
        <p:txBody>
          <a:bodyPr lIns="0" tIns="0" rIns="0" bIns="0" anchor="ctr" anchorCtr="0">
            <a:noAutofit/>
          </a:bodyPr>
          <a:lstStyle/>
          <a:p>
            <a:pPr marL="0" marR="0" lvl="0" indent="0" algn="l" rtl="0">
              <a:spcBef>
                <a:spcPts val="0"/>
              </a:spcBef>
              <a:buNone/>
            </a:pPr>
            <a:endParaRPr sz="500" b="0" i="0" u="none" strike="noStrike" cap="none">
              <a:latin typeface="Arial"/>
              <a:ea typeface="Arial"/>
              <a:cs typeface="Arial"/>
              <a:sym typeface="Arial"/>
            </a:endParaRPr>
          </a:p>
        </p:txBody>
      </p:sp>
      <p:sp>
        <p:nvSpPr>
          <p:cNvPr id="113" name="Shape 113"/>
          <p:cNvSpPr txBox="1">
            <a:spLocks noGrp="1"/>
          </p:cNvSpPr>
          <p:nvPr>
            <p:ph type="title" idx="4294967295"/>
          </p:nvPr>
        </p:nvSpPr>
        <p:spPr>
          <a:xfrm>
            <a:off x="191858" y="412476"/>
            <a:ext cx="7607225" cy="1332807"/>
          </a:xfrm>
          <a:prstGeom prst="rect">
            <a:avLst/>
          </a:prstGeom>
          <a:noFill/>
          <a:ln>
            <a:noFill/>
          </a:ln>
        </p:spPr>
        <p:txBody>
          <a:bodyPr lIns="0" tIns="0" rIns="0" bIns="0" anchor="t" anchorCtr="0">
            <a:noAutofit/>
          </a:bodyPr>
          <a:lstStyle/>
          <a:p>
            <a:pPr marL="0" marR="0" lvl="0" indent="0" algn="l" rtl="0">
              <a:lnSpc>
                <a:spcPct val="90000"/>
              </a:lnSpc>
              <a:spcBef>
                <a:spcPts val="0"/>
              </a:spcBef>
              <a:buSzPct val="25000"/>
              <a:buNone/>
            </a:pPr>
            <a:r>
              <a:rPr lang="en" sz="2900" b="0" i="0" u="none" strike="noStrike" cap="none" dirty="0" smtClean="0">
                <a:solidFill>
                  <a:srgbClr val="008495"/>
                </a:solidFill>
                <a:latin typeface="Roboto"/>
                <a:ea typeface="Roboto"/>
                <a:cs typeface="Roboto"/>
                <a:sym typeface="Roboto"/>
              </a:rPr>
              <a:t>Polymer Polytechnic</a:t>
            </a:r>
            <a:endParaRPr lang="en" sz="2900" b="0" dirty="0">
              <a:solidFill>
                <a:srgbClr val="008495"/>
              </a:solidFill>
            </a:endParaRPr>
          </a:p>
        </p:txBody>
      </p:sp>
      <p:sp>
        <p:nvSpPr>
          <p:cNvPr id="7" name="Shape 960"/>
          <p:cNvSpPr/>
          <p:nvPr/>
        </p:nvSpPr>
        <p:spPr>
          <a:xfrm>
            <a:off x="1478869" y="1452190"/>
            <a:ext cx="1888799" cy="271499"/>
          </a:xfrm>
          <a:prstGeom prst="rect">
            <a:avLst/>
          </a:prstGeom>
          <a:noFill/>
          <a:ln>
            <a:noFill/>
          </a:ln>
        </p:spPr>
        <p:txBody>
          <a:bodyPr lIns="0" tIns="0" rIns="0" bIns="0" anchor="ctr" anchorCtr="0">
            <a:noAutofit/>
          </a:bodyPr>
          <a:lstStyle/>
          <a:p>
            <a:pPr marL="0" marR="0" lvl="0" indent="0" algn="l" rtl="0">
              <a:lnSpc>
                <a:spcPct val="90000"/>
              </a:lnSpc>
              <a:spcBef>
                <a:spcPts val="0"/>
              </a:spcBef>
              <a:buSzPct val="25000"/>
              <a:buNone/>
            </a:pPr>
            <a:r>
              <a:rPr lang="en" sz="1800" dirty="0" smtClean="0">
                <a:solidFill>
                  <a:srgbClr val="616161"/>
                </a:solidFill>
                <a:latin typeface="Roboto"/>
                <a:ea typeface="Roboto"/>
                <a:cs typeface="Roboto"/>
                <a:sym typeface="Roboto"/>
              </a:rPr>
              <a:t>Jose Angel Pardo</a:t>
            </a:r>
            <a:endParaRPr lang="en" sz="1800" b="0" i="0" u="none" strike="noStrike" cap="none" dirty="0">
              <a:solidFill>
                <a:srgbClr val="616161"/>
              </a:solidFill>
              <a:latin typeface="Roboto"/>
              <a:ea typeface="Roboto"/>
              <a:cs typeface="Roboto"/>
              <a:sym typeface="Roboto"/>
            </a:endParaRPr>
          </a:p>
        </p:txBody>
      </p:sp>
      <p:sp>
        <p:nvSpPr>
          <p:cNvPr id="8" name="Shape 961"/>
          <p:cNvSpPr/>
          <p:nvPr/>
        </p:nvSpPr>
        <p:spPr>
          <a:xfrm>
            <a:off x="794261" y="1431393"/>
            <a:ext cx="548798" cy="548798"/>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cap="flat" cmpd="sng">
            <a:solidFill>
              <a:srgbClr val="FFFFFF"/>
            </a:solidFill>
            <a:prstDash val="solid"/>
            <a:round/>
            <a:headEnd type="none" w="med" len="med"/>
            <a:tailEnd type="none" w="med" len="med"/>
          </a:ln>
        </p:spPr>
        <p:txBody>
          <a:bodyPr lIns="0" tIns="0" rIns="0" bIns="0" anchor="ctr" anchorCtr="0">
            <a:noAutofit/>
          </a:bodyPr>
          <a:lstStyle/>
          <a:p>
            <a:pPr marL="0" marR="0" lvl="0" indent="0" algn="l" rtl="0">
              <a:spcBef>
                <a:spcPts val="0"/>
              </a:spcBef>
              <a:buNone/>
            </a:pPr>
            <a:endParaRPr sz="500" b="0" i="0" u="none" strike="noStrike" cap="none">
              <a:latin typeface="Arial"/>
              <a:ea typeface="Arial"/>
              <a:cs typeface="Arial"/>
              <a:sym typeface="Arial"/>
            </a:endParaRPr>
          </a:p>
        </p:txBody>
      </p:sp>
      <p:sp>
        <p:nvSpPr>
          <p:cNvPr id="9" name="Shape 962"/>
          <p:cNvSpPr/>
          <p:nvPr/>
        </p:nvSpPr>
        <p:spPr>
          <a:xfrm>
            <a:off x="1478869" y="1718890"/>
            <a:ext cx="1888799" cy="223800"/>
          </a:xfrm>
          <a:prstGeom prst="rect">
            <a:avLst/>
          </a:prstGeom>
          <a:noFill/>
          <a:ln>
            <a:noFill/>
          </a:ln>
        </p:spPr>
        <p:txBody>
          <a:bodyPr lIns="0" tIns="0" rIns="0" bIns="0" anchor="ctr" anchorCtr="0">
            <a:noAutofit/>
          </a:bodyPr>
          <a:lstStyle/>
          <a:p>
            <a:pPr marL="0" marR="0" lvl="0" indent="0" algn="l" rtl="0">
              <a:lnSpc>
                <a:spcPct val="90000"/>
              </a:lnSpc>
              <a:spcBef>
                <a:spcPts val="0"/>
              </a:spcBef>
              <a:buSzPct val="25000"/>
              <a:buNone/>
            </a:pPr>
            <a:r>
              <a:rPr lang="en" sz="1500" b="0" i="0" u="none" strike="noStrike" cap="none" dirty="0" smtClean="0">
                <a:solidFill>
                  <a:srgbClr val="616161"/>
                </a:solidFill>
                <a:latin typeface="Roboto"/>
                <a:ea typeface="Roboto"/>
                <a:cs typeface="Roboto"/>
                <a:sym typeface="Roboto"/>
              </a:rPr>
              <a:t>+JoseAngelPardo</a:t>
            </a:r>
            <a:endParaRPr lang="en" sz="1500" b="0" i="0" u="none" strike="noStrike" cap="none" dirty="0">
              <a:solidFill>
                <a:srgbClr val="616161"/>
              </a:solidFill>
              <a:latin typeface="Roboto"/>
              <a:ea typeface="Roboto"/>
              <a:cs typeface="Roboto"/>
              <a:sym typeface="Roboto"/>
            </a:endParaRPr>
          </a:p>
        </p:txBody>
      </p:sp>
      <p:pic>
        <p:nvPicPr>
          <p:cNvPr id="10" name="Shape 964"/>
          <p:cNvPicPr preferRelativeResize="0"/>
          <p:nvPr/>
        </p:nvPicPr>
        <p:blipFill>
          <a:blip r:embed="rId3">
            <a:extLst>
              <a:ext uri="{28A0092B-C50C-407E-A947-70E740481C1C}">
                <a14:useLocalDpi xmlns:a14="http://schemas.microsoft.com/office/drawing/2010/main" val="0"/>
              </a:ext>
            </a:extLst>
          </a:blip>
          <a:stretch>
            <a:fillRect/>
          </a:stretch>
        </p:blipFill>
        <p:spPr>
          <a:xfrm>
            <a:off x="872635" y="1491736"/>
            <a:ext cx="476100" cy="476100"/>
          </a:xfrm>
          <a:prstGeom prst="rect">
            <a:avLst/>
          </a:prstGeom>
          <a:noFill/>
          <a:ln>
            <a:noFill/>
          </a:ln>
        </p:spPr>
      </p:pic>
      <p:pic>
        <p:nvPicPr>
          <p:cNvPr id="11" name="Picture 2" descr="http://carlosortiz.co.uk/wp-content/uploads/2015/09/polymer-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3082" y="2227133"/>
            <a:ext cx="5100918" cy="142875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506" y="3655883"/>
            <a:ext cx="3175810" cy="1735117"/>
          </a:xfrm>
          <a:prstGeom prst="rect">
            <a:avLst/>
          </a:prstGeom>
        </p:spPr>
      </p:pic>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92663"/>
        </a:solidFill>
        <a:effectLst/>
      </p:bgPr>
    </p:bg>
    <p:spTree>
      <p:nvGrpSpPr>
        <p:cNvPr id="1" name="Shape 161"/>
        <p:cNvGrpSpPr/>
        <p:nvPr/>
      </p:nvGrpSpPr>
      <p:grpSpPr>
        <a:xfrm>
          <a:off x="0" y="0"/>
          <a:ext cx="0" cy="0"/>
          <a:chOff x="0" y="0"/>
          <a:chExt cx="0" cy="0"/>
        </a:xfrm>
      </p:grpSpPr>
      <p:sp>
        <p:nvSpPr>
          <p:cNvPr id="162" name="Shape 162"/>
          <p:cNvSpPr/>
          <p:nvPr/>
        </p:nvSpPr>
        <p:spPr>
          <a:xfrm>
            <a:off x="933350" y="1821650"/>
            <a:ext cx="7555199" cy="2140750"/>
          </a:xfrm>
          <a:prstGeom prst="rect">
            <a:avLst/>
          </a:prstGeom>
          <a:noFill/>
          <a:ln>
            <a:noFill/>
          </a:ln>
        </p:spPr>
        <p:txBody>
          <a:bodyPr lIns="0" tIns="0" rIns="0" bIns="0" anchor="b" anchorCtr="0">
            <a:noAutofit/>
          </a:bodyPr>
          <a:lstStyle/>
          <a:p>
            <a:pPr marL="0" marR="0" lvl="0" indent="0" algn="l" rtl="0">
              <a:spcBef>
                <a:spcPts val="0"/>
              </a:spcBef>
              <a:buSzPct val="25000"/>
              <a:buNone/>
            </a:pPr>
            <a:r>
              <a:rPr lang="en" sz="3400" b="0" i="1" u="none" strike="noStrike" cap="none" dirty="0" smtClean="0">
                <a:solidFill>
                  <a:srgbClr val="FFFFFF"/>
                </a:solidFill>
                <a:latin typeface="Roboto"/>
                <a:ea typeface="Roboto"/>
                <a:cs typeface="Roboto"/>
                <a:sym typeface="Roboto"/>
              </a:rPr>
              <a:t>Cuanto </a:t>
            </a:r>
            <a:r>
              <a:rPr lang="en" sz="3400" b="0" i="1" u="none" strike="noStrike" cap="none" dirty="0" smtClean="0">
                <a:solidFill>
                  <a:srgbClr val="FFFFFF"/>
                </a:solidFill>
                <a:latin typeface="Roboto"/>
                <a:ea typeface="Roboto"/>
                <a:cs typeface="Roboto"/>
                <a:sym typeface="Roboto"/>
              </a:rPr>
              <a:t>más </a:t>
            </a:r>
            <a:r>
              <a:rPr lang="en" sz="3400" b="0" i="1" u="none" strike="noStrike" cap="none" dirty="0" smtClean="0">
                <a:solidFill>
                  <a:srgbClr val="FFFFFF"/>
                </a:solidFill>
                <a:latin typeface="Roboto"/>
                <a:ea typeface="Roboto"/>
                <a:cs typeface="Roboto"/>
                <a:sym typeface="Roboto"/>
              </a:rPr>
              <a:t>grande es el abanico para elegir, más incertidumbre tienes y no sabes si lo que estas escogiendo es lo correcto</a:t>
            </a:r>
            <a:endParaRPr lang="en" sz="3400" b="0" i="1" u="none" strike="noStrike" cap="none" dirty="0">
              <a:solidFill>
                <a:srgbClr val="FFFFFF"/>
              </a:solidFill>
              <a:latin typeface="Roboto"/>
              <a:ea typeface="Roboto"/>
              <a:cs typeface="Roboto"/>
              <a:sym typeface="Roboto"/>
            </a:endParaRPr>
          </a:p>
        </p:txBody>
      </p:sp>
    </p:spTree>
    <p:extLst>
      <p:ext uri="{BB962C8B-B14F-4D97-AF65-F5344CB8AC3E}">
        <p14:creationId xmlns:p14="http://schemas.microsoft.com/office/powerpoint/2010/main" val="3172824033"/>
      </p:ext>
    </p:extLst>
  </p:cSld>
  <p:clrMapOvr>
    <a:masterClrMapping/>
  </p:clrMapOvr>
  <p:transition spd="slow">
    <p:cut/>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Shape 924"/>
          <p:cNvSpPr/>
          <p:nvPr/>
        </p:nvSpPr>
        <p:spPr>
          <a:xfrm>
            <a:off x="2073125" y="1870074"/>
            <a:ext cx="4997748" cy="1120601"/>
          </a:xfrm>
          <a:prstGeom prst="rect">
            <a:avLst/>
          </a:prstGeom>
          <a:solidFill>
            <a:srgbClr val="4285F4"/>
          </a:solidFill>
          <a:ln w="25400" cap="flat" cmpd="sng">
            <a:solidFill>
              <a:srgbClr val="4285F4"/>
            </a:solidFill>
            <a:prstDash val="solid"/>
            <a:round/>
            <a:headEnd type="none" w="med" len="med"/>
            <a:tailEnd type="none" w="med" len="med"/>
          </a:ln>
        </p:spPr>
        <p:txBody>
          <a:bodyPr lIns="0" tIns="0" rIns="0" bIns="0" anchor="ctr" anchorCtr="0">
            <a:noAutofit/>
          </a:bodyPr>
          <a:lstStyle/>
          <a:p>
            <a:pPr marL="0" marR="0" lvl="0" indent="0" algn="ctr" rtl="0">
              <a:spcBef>
                <a:spcPts val="0"/>
              </a:spcBef>
              <a:buSzPct val="25000"/>
              <a:buNone/>
            </a:pPr>
            <a:r>
              <a:rPr lang="en" sz="3200" b="1" i="0" u="none" strike="noStrike" cap="none">
                <a:solidFill>
                  <a:srgbClr val="FFFFFF"/>
                </a:solidFill>
                <a:latin typeface="Roboto"/>
                <a:ea typeface="Roboto"/>
                <a:cs typeface="Roboto"/>
                <a:sym typeface="Roboto"/>
              </a:rPr>
              <a:t>DOWNLOAD</a:t>
            </a:r>
          </a:p>
        </p:txBody>
      </p:sp>
      <p:sp>
        <p:nvSpPr>
          <p:cNvPr id="925" name="Shape 925"/>
          <p:cNvSpPr/>
          <p:nvPr/>
        </p:nvSpPr>
        <p:spPr>
          <a:xfrm>
            <a:off x="1453439" y="3384219"/>
            <a:ext cx="6170818" cy="334327"/>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2000" b="0" i="0" u="none" strike="noStrike" cap="none">
                <a:solidFill>
                  <a:srgbClr val="9B9B9B"/>
                </a:solidFill>
                <a:latin typeface="Roboto"/>
                <a:ea typeface="Roboto"/>
                <a:cs typeface="Roboto"/>
                <a:sym typeface="Roboto"/>
              </a:rPr>
              <a:t>developers.google.com/web/tools/polymer-starter-kit</a:t>
            </a:r>
          </a:p>
        </p:txBody>
      </p:sp>
    </p:spTree>
  </p:cSld>
  <p:clrMapOvr>
    <a:masterClrMapping/>
  </p:clrMapOvr>
  <p:transition spd="slow">
    <p:cut/>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3"/>
        <p:cNvGrpSpPr/>
        <p:nvPr/>
      </p:nvGrpSpPr>
      <p:grpSpPr>
        <a:xfrm>
          <a:off x="0" y="0"/>
          <a:ext cx="0" cy="0"/>
          <a:chOff x="0" y="0"/>
          <a:chExt cx="0" cy="0"/>
        </a:xfrm>
      </p:grpSpPr>
      <p:sp>
        <p:nvSpPr>
          <p:cNvPr id="954" name="Shape 954"/>
          <p:cNvSpPr/>
          <p:nvPr/>
        </p:nvSpPr>
        <p:spPr>
          <a:xfrm>
            <a:off x="-416346" y="-261044"/>
            <a:ext cx="10162952" cy="5665589"/>
          </a:xfrm>
          <a:prstGeom prst="rect">
            <a:avLst/>
          </a:prstGeom>
          <a:solidFill>
            <a:srgbClr val="26C6DA"/>
          </a:solidFill>
          <a:ln>
            <a:noFill/>
          </a:ln>
        </p:spPr>
        <p:txBody>
          <a:bodyPr lIns="0" tIns="0" rIns="0" bIns="0" anchor="ctr" anchorCtr="0">
            <a:noAutofit/>
          </a:bodyPr>
          <a:lstStyle/>
          <a:p>
            <a:pPr marL="0" marR="0" lvl="0" indent="0" algn="l" rtl="0">
              <a:spcBef>
                <a:spcPts val="0"/>
              </a:spcBef>
              <a:buNone/>
            </a:pPr>
            <a:endParaRPr sz="500" b="0" i="0" u="none" strike="noStrike" cap="none">
              <a:latin typeface="Arial"/>
              <a:ea typeface="Arial"/>
              <a:cs typeface="Arial"/>
              <a:sym typeface="Arial"/>
            </a:endParaRPr>
          </a:p>
        </p:txBody>
      </p:sp>
      <p:sp>
        <p:nvSpPr>
          <p:cNvPr id="955" name="Shape 955"/>
          <p:cNvSpPr txBox="1">
            <a:spLocks noGrp="1"/>
          </p:cNvSpPr>
          <p:nvPr>
            <p:ph type="title"/>
          </p:nvPr>
        </p:nvSpPr>
        <p:spPr>
          <a:xfrm>
            <a:off x="749152" y="2089688"/>
            <a:ext cx="7645694" cy="964122"/>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3800" b="0" i="0" u="none" strike="noStrike" cap="none">
                <a:solidFill>
                  <a:srgbClr val="FFFFFF"/>
                </a:solidFill>
                <a:latin typeface="Roboto"/>
                <a:ea typeface="Roboto"/>
                <a:cs typeface="Roboto"/>
                <a:sym typeface="Roboto"/>
              </a:rPr>
              <a:t>polymer-project.org</a:t>
            </a:r>
          </a:p>
        </p:txBody>
      </p:sp>
    </p:spTree>
  </p:cSld>
  <p:clrMapOvr>
    <a:masterClrMapping/>
  </p:clrMapOvr>
  <p:transition spd="slow">
    <p:cut/>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9"/>
        <p:cNvGrpSpPr/>
        <p:nvPr/>
      </p:nvGrpSpPr>
      <p:grpSpPr>
        <a:xfrm>
          <a:off x="0" y="0"/>
          <a:ext cx="0" cy="0"/>
          <a:chOff x="0" y="0"/>
          <a:chExt cx="0" cy="0"/>
        </a:xfrm>
      </p:grpSpPr>
      <p:sp>
        <p:nvSpPr>
          <p:cNvPr id="960" name="Shape 960"/>
          <p:cNvSpPr/>
          <p:nvPr/>
        </p:nvSpPr>
        <p:spPr>
          <a:xfrm>
            <a:off x="1478869" y="1452190"/>
            <a:ext cx="1888799" cy="271499"/>
          </a:xfrm>
          <a:prstGeom prst="rect">
            <a:avLst/>
          </a:prstGeom>
          <a:noFill/>
          <a:ln>
            <a:noFill/>
          </a:ln>
        </p:spPr>
        <p:txBody>
          <a:bodyPr lIns="0" tIns="0" rIns="0" bIns="0" anchor="ctr" anchorCtr="0">
            <a:noAutofit/>
          </a:bodyPr>
          <a:lstStyle/>
          <a:p>
            <a:pPr marL="0" marR="0" lvl="0" indent="0" algn="l" rtl="0">
              <a:lnSpc>
                <a:spcPct val="90000"/>
              </a:lnSpc>
              <a:spcBef>
                <a:spcPts val="0"/>
              </a:spcBef>
              <a:buSzPct val="25000"/>
              <a:buNone/>
            </a:pPr>
            <a:r>
              <a:rPr lang="en" sz="1800" dirty="0" smtClean="0">
                <a:solidFill>
                  <a:srgbClr val="616161"/>
                </a:solidFill>
                <a:latin typeface="Roboto"/>
                <a:ea typeface="Roboto"/>
                <a:cs typeface="Roboto"/>
                <a:sym typeface="Roboto"/>
              </a:rPr>
              <a:t>Jose Angel Pardo</a:t>
            </a:r>
            <a:endParaRPr lang="en" sz="1800" b="0" i="0" u="none" strike="noStrike" cap="none" dirty="0">
              <a:solidFill>
                <a:srgbClr val="616161"/>
              </a:solidFill>
              <a:latin typeface="Roboto"/>
              <a:ea typeface="Roboto"/>
              <a:cs typeface="Roboto"/>
              <a:sym typeface="Roboto"/>
            </a:endParaRPr>
          </a:p>
        </p:txBody>
      </p:sp>
      <p:sp>
        <p:nvSpPr>
          <p:cNvPr id="961" name="Shape 961"/>
          <p:cNvSpPr/>
          <p:nvPr/>
        </p:nvSpPr>
        <p:spPr>
          <a:xfrm>
            <a:off x="794261" y="1431393"/>
            <a:ext cx="548798" cy="548798"/>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cap="flat" cmpd="sng">
            <a:solidFill>
              <a:srgbClr val="FFFFFF"/>
            </a:solidFill>
            <a:prstDash val="solid"/>
            <a:round/>
            <a:headEnd type="none" w="med" len="med"/>
            <a:tailEnd type="none" w="med" len="med"/>
          </a:ln>
        </p:spPr>
        <p:txBody>
          <a:bodyPr lIns="0" tIns="0" rIns="0" bIns="0" anchor="ctr" anchorCtr="0">
            <a:noAutofit/>
          </a:bodyPr>
          <a:lstStyle/>
          <a:p>
            <a:pPr marL="0" marR="0" lvl="0" indent="0" algn="l" rtl="0">
              <a:spcBef>
                <a:spcPts val="0"/>
              </a:spcBef>
              <a:buNone/>
            </a:pPr>
            <a:endParaRPr sz="500" b="0" i="0" u="none" strike="noStrike" cap="none">
              <a:latin typeface="Arial"/>
              <a:ea typeface="Arial"/>
              <a:cs typeface="Arial"/>
              <a:sym typeface="Arial"/>
            </a:endParaRPr>
          </a:p>
        </p:txBody>
      </p:sp>
      <p:sp>
        <p:nvSpPr>
          <p:cNvPr id="962" name="Shape 962"/>
          <p:cNvSpPr/>
          <p:nvPr/>
        </p:nvSpPr>
        <p:spPr>
          <a:xfrm>
            <a:off x="1478869" y="1718890"/>
            <a:ext cx="1888799" cy="223800"/>
          </a:xfrm>
          <a:prstGeom prst="rect">
            <a:avLst/>
          </a:prstGeom>
          <a:noFill/>
          <a:ln>
            <a:noFill/>
          </a:ln>
        </p:spPr>
        <p:txBody>
          <a:bodyPr lIns="0" tIns="0" rIns="0" bIns="0" anchor="ctr" anchorCtr="0">
            <a:noAutofit/>
          </a:bodyPr>
          <a:lstStyle/>
          <a:p>
            <a:pPr marL="0" marR="0" lvl="0" indent="0" algn="l" rtl="0">
              <a:lnSpc>
                <a:spcPct val="90000"/>
              </a:lnSpc>
              <a:spcBef>
                <a:spcPts val="0"/>
              </a:spcBef>
              <a:buSzPct val="25000"/>
              <a:buNone/>
            </a:pPr>
            <a:r>
              <a:rPr lang="en" sz="1500" b="0" i="0" u="none" strike="noStrike" cap="none" dirty="0" smtClean="0">
                <a:solidFill>
                  <a:srgbClr val="616161"/>
                </a:solidFill>
                <a:latin typeface="Roboto"/>
                <a:ea typeface="Roboto"/>
                <a:cs typeface="Roboto"/>
                <a:sym typeface="Roboto"/>
              </a:rPr>
              <a:t>+JoseAngelPardo</a:t>
            </a:r>
            <a:endParaRPr lang="en" sz="1500" b="0" i="0" u="none" strike="noStrike" cap="none" dirty="0">
              <a:solidFill>
                <a:srgbClr val="616161"/>
              </a:solidFill>
              <a:latin typeface="Roboto"/>
              <a:ea typeface="Roboto"/>
              <a:cs typeface="Roboto"/>
              <a:sym typeface="Roboto"/>
            </a:endParaRPr>
          </a:p>
        </p:txBody>
      </p:sp>
      <p:sp>
        <p:nvSpPr>
          <p:cNvPr id="963" name="Shape 963"/>
          <p:cNvSpPr txBox="1">
            <a:spLocks noGrp="1"/>
          </p:cNvSpPr>
          <p:nvPr>
            <p:ph type="title" idx="4294967295"/>
          </p:nvPr>
        </p:nvSpPr>
        <p:spPr>
          <a:xfrm>
            <a:off x="764064" y="496605"/>
            <a:ext cx="6015900" cy="837900"/>
          </a:xfrm>
          <a:prstGeom prst="rect">
            <a:avLst/>
          </a:prstGeom>
          <a:noFill/>
          <a:ln>
            <a:noFill/>
          </a:ln>
        </p:spPr>
        <p:txBody>
          <a:bodyPr lIns="0" tIns="0" rIns="0" bIns="0" anchor="t" anchorCtr="0">
            <a:noAutofit/>
          </a:bodyPr>
          <a:lstStyle/>
          <a:p>
            <a:pPr marL="0" marR="0" lvl="0" indent="0" algn="l" rtl="0">
              <a:lnSpc>
                <a:spcPct val="80000"/>
              </a:lnSpc>
              <a:spcBef>
                <a:spcPts val="0"/>
              </a:spcBef>
              <a:buSzPct val="25000"/>
              <a:buNone/>
            </a:pPr>
            <a:r>
              <a:rPr lang="en" sz="5300" b="0" i="0" u="none" strike="noStrike" cap="none" dirty="0" smtClean="0">
                <a:solidFill>
                  <a:srgbClr val="00838F"/>
                </a:solidFill>
                <a:latin typeface="Roboto"/>
                <a:ea typeface="Roboto"/>
                <a:cs typeface="Roboto"/>
                <a:sym typeface="Roboto"/>
              </a:rPr>
              <a:t>Gracias!</a:t>
            </a:r>
            <a:endParaRPr lang="en" sz="5300" b="0" i="0" u="none" strike="noStrike" cap="none" dirty="0">
              <a:solidFill>
                <a:srgbClr val="00838F"/>
              </a:solidFill>
              <a:latin typeface="Roboto"/>
              <a:ea typeface="Roboto"/>
              <a:cs typeface="Roboto"/>
              <a:sym typeface="Roboto"/>
            </a:endParaRPr>
          </a:p>
        </p:txBody>
      </p:sp>
      <p:pic>
        <p:nvPicPr>
          <p:cNvPr id="964" name="Shape 964"/>
          <p:cNvPicPr preferRelativeResize="0"/>
          <p:nvPr/>
        </p:nvPicPr>
        <p:blipFill>
          <a:blip r:embed="rId3">
            <a:extLst>
              <a:ext uri="{28A0092B-C50C-407E-A947-70E740481C1C}">
                <a14:useLocalDpi xmlns:a14="http://schemas.microsoft.com/office/drawing/2010/main" val="0"/>
              </a:ext>
            </a:extLst>
          </a:blip>
          <a:stretch>
            <a:fillRect/>
          </a:stretch>
        </p:blipFill>
        <p:spPr>
          <a:xfrm>
            <a:off x="872635" y="1491736"/>
            <a:ext cx="476100" cy="476100"/>
          </a:xfrm>
          <a:prstGeom prst="rect">
            <a:avLst/>
          </a:prstGeom>
          <a:noFill/>
          <a:ln>
            <a:noFill/>
          </a:ln>
        </p:spPr>
      </p:pic>
      <p:pic>
        <p:nvPicPr>
          <p:cNvPr id="4098" name="Picture 2" descr="http://carlosortiz.co.uk/wp-content/uploads/2015/09/polymer-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2295822"/>
            <a:ext cx="571500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506" y="3655883"/>
            <a:ext cx="3175810" cy="1735117"/>
          </a:xfrm>
          <a:prstGeom prst="rect">
            <a:avLst/>
          </a:prstGeom>
        </p:spPr>
      </p:pic>
    </p:spTree>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Shape 170"/>
          <p:cNvPicPr preferRelativeResize="0"/>
          <p:nvPr/>
        </p:nvPicPr>
        <p:blipFill rotWithShape="1">
          <a:blip r:embed="rId3">
            <a:alphaModFix/>
          </a:blip>
          <a:srcRect/>
          <a:stretch/>
        </p:blipFill>
        <p:spPr>
          <a:xfrm>
            <a:off x="457200" y="0"/>
            <a:ext cx="8229599" cy="514349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75" name="Shape 175"/>
          <p:cNvPicPr preferRelativeResize="0"/>
          <p:nvPr/>
        </p:nvPicPr>
        <p:blipFill rotWithShape="1">
          <a:blip r:embed="rId3">
            <a:alphaModFix/>
          </a:blip>
          <a:srcRect/>
          <a:stretch/>
        </p:blipFill>
        <p:spPr>
          <a:xfrm>
            <a:off x="0" y="-65464"/>
            <a:ext cx="9144000" cy="5379203"/>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457199" y="0"/>
            <a:ext cx="8229600" cy="1063228"/>
          </a:xfrm>
          <a:prstGeom prst="rect">
            <a:avLst/>
          </a:prstGeom>
          <a:noFill/>
          <a:ln>
            <a:noFill/>
          </a:ln>
        </p:spPr>
        <p:txBody>
          <a:bodyPr lIns="91425" tIns="91425" rIns="91425" bIns="91425" anchor="b" anchorCtr="0">
            <a:noAutofit/>
          </a:bodyPr>
          <a:lstStyle/>
          <a:p>
            <a:pPr marL="0" marR="0" lvl="0" indent="0" algn="l" rtl="0">
              <a:spcBef>
                <a:spcPts val="0"/>
              </a:spcBef>
              <a:buSzPct val="25000"/>
              <a:buNone/>
            </a:pPr>
            <a:endParaRPr sz="2000" b="0" i="0" u="none" strike="noStrike" cap="none">
              <a:solidFill>
                <a:srgbClr val="FFFFFF"/>
              </a:solidFill>
              <a:latin typeface="Archivo Black"/>
              <a:ea typeface="Archivo Black"/>
              <a:cs typeface="Archivo Black"/>
              <a:sym typeface="Archivo Black"/>
            </a:endParaRPr>
          </a:p>
        </p:txBody>
      </p:sp>
      <p:pic>
        <p:nvPicPr>
          <p:cNvPr id="181" name="Shape 181"/>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182" name="Shape 182"/>
          <p:cNvPicPr preferRelativeResize="0"/>
          <p:nvPr/>
        </p:nvPicPr>
        <p:blipFill rotWithShape="1">
          <a:blip r:embed="rId4">
            <a:alphaModFix/>
          </a:blip>
          <a:srcRect/>
          <a:stretch/>
        </p:blipFill>
        <p:spPr>
          <a:xfrm>
            <a:off x="2168526" y="985947"/>
            <a:ext cx="4806846" cy="3171903"/>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92663"/>
        </a:solidFill>
        <a:effectLst/>
      </p:bgPr>
    </p:bg>
    <p:spTree>
      <p:nvGrpSpPr>
        <p:cNvPr id="1" name="Shape 186"/>
        <p:cNvGrpSpPr/>
        <p:nvPr/>
      </p:nvGrpSpPr>
      <p:grpSpPr>
        <a:xfrm>
          <a:off x="0" y="0"/>
          <a:ext cx="0" cy="0"/>
          <a:chOff x="0" y="0"/>
          <a:chExt cx="0" cy="0"/>
        </a:xfrm>
      </p:grpSpPr>
      <p:sp>
        <p:nvSpPr>
          <p:cNvPr id="187" name="Shape 187"/>
          <p:cNvSpPr/>
          <p:nvPr/>
        </p:nvSpPr>
        <p:spPr>
          <a:xfrm>
            <a:off x="933340" y="1700044"/>
            <a:ext cx="7277318" cy="1804769"/>
          </a:xfrm>
          <a:prstGeom prst="rect">
            <a:avLst/>
          </a:prstGeom>
          <a:noFill/>
          <a:ln>
            <a:noFill/>
          </a:ln>
        </p:spPr>
        <p:txBody>
          <a:bodyPr lIns="0" tIns="0" rIns="0" bIns="0" anchor="b" anchorCtr="0">
            <a:noAutofit/>
          </a:bodyPr>
          <a:lstStyle/>
          <a:p>
            <a:pPr marL="0" marR="0" lvl="0" indent="0" algn="l" rtl="0">
              <a:spcBef>
                <a:spcPts val="0"/>
              </a:spcBef>
              <a:buSzPct val="25000"/>
              <a:buNone/>
            </a:pPr>
            <a:r>
              <a:rPr lang="en" sz="3900" b="0" i="0" u="none" strike="noStrike" cap="none" dirty="0" smtClean="0">
                <a:solidFill>
                  <a:srgbClr val="FFFFFF"/>
                </a:solidFill>
                <a:latin typeface="Helvetica Neue"/>
                <a:ea typeface="Helvetica Neue"/>
                <a:cs typeface="Helvetica Neue"/>
                <a:sym typeface="Helvetica Neue"/>
              </a:rPr>
              <a:t>Los web Components son diferentes.</a:t>
            </a:r>
            <a:endParaRPr lang="en" sz="3900" b="0" i="0" u="none" strike="noStrike" cap="none" dirty="0">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735751560"/>
      </p:ext>
    </p:extLst>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92663"/>
        </a:solidFill>
        <a:effectLst/>
      </p:bgPr>
    </p:bg>
    <p:spTree>
      <p:nvGrpSpPr>
        <p:cNvPr id="1" name="Shape 191"/>
        <p:cNvGrpSpPr/>
        <p:nvPr/>
      </p:nvGrpSpPr>
      <p:grpSpPr>
        <a:xfrm>
          <a:off x="0" y="0"/>
          <a:ext cx="0" cy="0"/>
          <a:chOff x="0" y="0"/>
          <a:chExt cx="0" cy="0"/>
        </a:xfrm>
      </p:grpSpPr>
      <p:sp>
        <p:nvSpPr>
          <p:cNvPr id="192" name="Shape 192"/>
          <p:cNvSpPr/>
          <p:nvPr/>
        </p:nvSpPr>
        <p:spPr>
          <a:xfrm>
            <a:off x="933350" y="1619625"/>
            <a:ext cx="7417500" cy="1885200"/>
          </a:xfrm>
          <a:prstGeom prst="rect">
            <a:avLst/>
          </a:prstGeom>
          <a:noFill/>
          <a:ln>
            <a:noFill/>
          </a:ln>
        </p:spPr>
        <p:txBody>
          <a:bodyPr lIns="0" tIns="0" rIns="0" bIns="0" anchor="b" anchorCtr="0">
            <a:noAutofit/>
          </a:bodyPr>
          <a:lstStyle/>
          <a:p>
            <a:pPr marL="0" marR="0" lvl="0" indent="0" algn="l" rtl="0">
              <a:spcBef>
                <a:spcPts val="0"/>
              </a:spcBef>
              <a:buSzPct val="25000"/>
              <a:buNone/>
            </a:pPr>
            <a:r>
              <a:rPr lang="en" sz="4100" b="0" i="0" u="none" strike="noStrike" cap="none" dirty="0" smtClean="0">
                <a:solidFill>
                  <a:srgbClr val="FFFFFF"/>
                </a:solidFill>
                <a:latin typeface="Helvetica Neue"/>
                <a:ea typeface="Helvetica Neue"/>
                <a:cs typeface="Helvetica Neue"/>
                <a:sym typeface="Helvetica Neue"/>
              </a:rPr>
              <a:t>Los Web Components son </a:t>
            </a:r>
            <a:r>
              <a:rPr lang="en" sz="4100" b="1" i="0" u="none" strike="noStrike" cap="none" dirty="0" smtClean="0">
                <a:solidFill>
                  <a:srgbClr val="FFFFFF"/>
                </a:solidFill>
                <a:latin typeface="Helvetica Neue"/>
                <a:ea typeface="Helvetica Neue"/>
                <a:cs typeface="Helvetica Neue"/>
                <a:sym typeface="Helvetica Neue"/>
              </a:rPr>
              <a:t>primitivas</a:t>
            </a:r>
            <a:r>
              <a:rPr lang="en" sz="4100" b="0" i="0" u="none" strike="noStrike" cap="none" dirty="0" smtClean="0">
                <a:solidFill>
                  <a:srgbClr val="FFFFFF"/>
                </a:solidFill>
                <a:latin typeface="Helvetica Neue"/>
                <a:ea typeface="Helvetica Neue"/>
                <a:cs typeface="Helvetica Neue"/>
                <a:sym typeface="Helvetica Neue"/>
              </a:rPr>
              <a:t> de bajo nivel que definen nuestros </a:t>
            </a:r>
            <a:r>
              <a:rPr lang="en" sz="4100" b="1" i="0" u="none" strike="noStrike" cap="none" dirty="0" smtClean="0">
                <a:solidFill>
                  <a:srgbClr val="FFFFFF"/>
                </a:solidFill>
                <a:latin typeface="Helvetica Neue"/>
                <a:ea typeface="Helvetica Neue"/>
                <a:cs typeface="Helvetica Neue"/>
                <a:sym typeface="Helvetica Neue"/>
              </a:rPr>
              <a:t>Elementos HTML</a:t>
            </a:r>
            <a:endParaRPr lang="en" sz="4100" b="1" i="0" u="none" strike="noStrike" cap="none" dirty="0">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136079228"/>
      </p:ext>
    </p:extLst>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a:xfrm>
            <a:off x="457199" y="0"/>
            <a:ext cx="8229600" cy="1063228"/>
          </a:xfrm>
          <a:prstGeom prst="rect">
            <a:avLst/>
          </a:prstGeom>
          <a:noFill/>
          <a:ln>
            <a:noFill/>
          </a:ln>
        </p:spPr>
        <p:txBody>
          <a:bodyPr lIns="91425" tIns="91425" rIns="91425" bIns="91425" anchor="b" anchorCtr="0">
            <a:noAutofit/>
          </a:bodyPr>
          <a:lstStyle/>
          <a:p>
            <a:pPr marL="0" marR="0" lvl="0" indent="0" algn="l" rtl="0">
              <a:spcBef>
                <a:spcPts val="0"/>
              </a:spcBef>
              <a:buSzPct val="25000"/>
              <a:buNone/>
            </a:pPr>
            <a:endParaRPr sz="2000" b="0" i="0" u="none" strike="noStrike" cap="none">
              <a:solidFill>
                <a:srgbClr val="FFFFFF"/>
              </a:solidFill>
              <a:latin typeface="Archivo Black"/>
              <a:ea typeface="Archivo Black"/>
              <a:cs typeface="Archivo Black"/>
              <a:sym typeface="Archivo Black"/>
            </a:endParaRPr>
          </a:p>
        </p:txBody>
      </p:sp>
      <p:pic>
        <p:nvPicPr>
          <p:cNvPr id="198" name="Shape 198"/>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99" name="Shape 199"/>
          <p:cNvSpPr/>
          <p:nvPr/>
        </p:nvSpPr>
        <p:spPr>
          <a:xfrm>
            <a:off x="623108" y="204850"/>
            <a:ext cx="4160699" cy="857699"/>
          </a:xfrm>
          <a:prstGeom prst="rect">
            <a:avLst/>
          </a:prstGeom>
          <a:noFill/>
          <a:ln>
            <a:noFill/>
          </a:ln>
        </p:spPr>
        <p:txBody>
          <a:bodyPr lIns="45725" tIns="45725" rIns="45725" bIns="45725" anchor="t" anchorCtr="0">
            <a:noAutofit/>
          </a:bodyPr>
          <a:lstStyle/>
          <a:p>
            <a:pPr marL="0" marR="0" lvl="0" indent="0" algn="l" rtl="0">
              <a:spcBef>
                <a:spcPts val="0"/>
              </a:spcBef>
              <a:buSzPct val="25000"/>
              <a:buNone/>
            </a:pPr>
            <a:r>
              <a:rPr lang="en" sz="5000" b="0" i="0" u="none" strike="noStrike" cap="none">
                <a:solidFill>
                  <a:srgbClr val="FFFFFF"/>
                </a:solidFill>
                <a:latin typeface="Bree Serif"/>
                <a:ea typeface="Bree Serif"/>
                <a:cs typeface="Bree Serif"/>
                <a:sym typeface="Bree Serif"/>
              </a:rPr>
              <a:t>Template</a:t>
            </a:r>
          </a:p>
        </p:txBody>
      </p:sp>
      <p:sp>
        <p:nvSpPr>
          <p:cNvPr id="200" name="Shape 200"/>
          <p:cNvSpPr/>
          <p:nvPr/>
        </p:nvSpPr>
        <p:spPr>
          <a:xfrm>
            <a:off x="557950" y="1378900"/>
            <a:ext cx="5563200" cy="857699"/>
          </a:xfrm>
          <a:prstGeom prst="rect">
            <a:avLst/>
          </a:prstGeom>
          <a:noFill/>
          <a:ln>
            <a:noFill/>
          </a:ln>
        </p:spPr>
        <p:txBody>
          <a:bodyPr lIns="45725" tIns="45725" rIns="45725" bIns="45725" anchor="t" anchorCtr="0">
            <a:noAutofit/>
          </a:bodyPr>
          <a:lstStyle/>
          <a:p>
            <a:pPr marL="0" marR="0" lvl="0" indent="0" algn="l" rtl="0">
              <a:spcBef>
                <a:spcPts val="0"/>
              </a:spcBef>
              <a:buSzPct val="25000"/>
              <a:buNone/>
            </a:pPr>
            <a:r>
              <a:rPr lang="en" sz="5000" b="0" i="0" u="none" strike="noStrike" cap="none">
                <a:solidFill>
                  <a:srgbClr val="FFFFFF"/>
                </a:solidFill>
                <a:latin typeface="Bree Serif"/>
                <a:ea typeface="Bree Serif"/>
                <a:cs typeface="Bree Serif"/>
                <a:sym typeface="Bree Serif"/>
              </a:rPr>
              <a:t>Shadow DOM</a:t>
            </a:r>
          </a:p>
        </p:txBody>
      </p:sp>
      <p:sp>
        <p:nvSpPr>
          <p:cNvPr id="201" name="Shape 201"/>
          <p:cNvSpPr/>
          <p:nvPr/>
        </p:nvSpPr>
        <p:spPr>
          <a:xfrm>
            <a:off x="508800" y="2553650"/>
            <a:ext cx="7012500" cy="857699"/>
          </a:xfrm>
          <a:prstGeom prst="rect">
            <a:avLst/>
          </a:prstGeom>
          <a:noFill/>
          <a:ln>
            <a:noFill/>
          </a:ln>
        </p:spPr>
        <p:txBody>
          <a:bodyPr lIns="45725" tIns="45725" rIns="45725" bIns="45725" anchor="t" anchorCtr="0">
            <a:noAutofit/>
          </a:bodyPr>
          <a:lstStyle/>
          <a:p>
            <a:pPr marL="0" marR="0" lvl="0" indent="0" algn="l" rtl="0">
              <a:spcBef>
                <a:spcPts val="0"/>
              </a:spcBef>
              <a:buSzPct val="25000"/>
              <a:buNone/>
            </a:pPr>
            <a:r>
              <a:rPr lang="en" sz="5000" b="0" i="0" u="none" strike="noStrike" cap="none">
                <a:solidFill>
                  <a:srgbClr val="FFFFFF"/>
                </a:solidFill>
                <a:latin typeface="Bree Serif"/>
                <a:ea typeface="Bree Serif"/>
                <a:cs typeface="Bree Serif"/>
                <a:sym typeface="Bree Serif"/>
              </a:rPr>
              <a:t>Custom Elements</a:t>
            </a:r>
          </a:p>
        </p:txBody>
      </p:sp>
      <p:sp>
        <p:nvSpPr>
          <p:cNvPr id="202" name="Shape 202"/>
          <p:cNvSpPr/>
          <p:nvPr/>
        </p:nvSpPr>
        <p:spPr>
          <a:xfrm>
            <a:off x="546907" y="3728400"/>
            <a:ext cx="6055799" cy="857699"/>
          </a:xfrm>
          <a:prstGeom prst="rect">
            <a:avLst/>
          </a:prstGeom>
          <a:noFill/>
          <a:ln>
            <a:noFill/>
          </a:ln>
        </p:spPr>
        <p:txBody>
          <a:bodyPr lIns="45725" tIns="45725" rIns="45725" bIns="45725" anchor="t" anchorCtr="0">
            <a:noAutofit/>
          </a:bodyPr>
          <a:lstStyle/>
          <a:p>
            <a:pPr marL="0" marR="0" lvl="0" indent="0" algn="l" rtl="0">
              <a:spcBef>
                <a:spcPts val="0"/>
              </a:spcBef>
              <a:buSzPct val="25000"/>
              <a:buNone/>
            </a:pPr>
            <a:r>
              <a:rPr lang="en" sz="5000" b="0" i="0" u="none" strike="noStrike" cap="none">
                <a:solidFill>
                  <a:srgbClr val="FFFFFF"/>
                </a:solidFill>
                <a:latin typeface="Bree Serif"/>
                <a:ea typeface="Bree Serif"/>
                <a:cs typeface="Bree Serif"/>
                <a:sym typeface="Bree Serif"/>
              </a:rPr>
              <a:t>HTML Imports</a:t>
            </a:r>
          </a:p>
        </p:txBody>
      </p:sp>
      <p:sp>
        <p:nvSpPr>
          <p:cNvPr id="203" name="Shape 203"/>
          <p:cNvSpPr/>
          <p:nvPr/>
        </p:nvSpPr>
        <p:spPr>
          <a:xfrm>
            <a:off x="5207300" y="436250"/>
            <a:ext cx="3529199" cy="381899"/>
          </a:xfrm>
          <a:prstGeom prst="rect">
            <a:avLst/>
          </a:prstGeom>
          <a:noFill/>
          <a:ln>
            <a:noFill/>
          </a:ln>
        </p:spPr>
        <p:txBody>
          <a:bodyPr lIns="45725" tIns="45725" rIns="45725" bIns="45725" anchor="t" anchorCtr="0">
            <a:noAutofit/>
          </a:bodyPr>
          <a:lstStyle/>
          <a:p>
            <a:pPr marL="0" marR="0" lvl="0" indent="0" algn="r" rtl="0">
              <a:spcBef>
                <a:spcPts val="0"/>
              </a:spcBef>
              <a:buSzPct val="25000"/>
              <a:buNone/>
            </a:pPr>
            <a:r>
              <a:rPr lang="es-ES" sz="2000" b="0" i="0" u="none" strike="noStrike" cap="none" dirty="0" smtClean="0">
                <a:solidFill>
                  <a:srgbClr val="FFFFFF"/>
                </a:solidFill>
                <a:latin typeface="Roboto"/>
                <a:ea typeface="Roboto"/>
                <a:cs typeface="Roboto"/>
                <a:sym typeface="Roboto"/>
              </a:rPr>
              <a:t>T</a:t>
            </a:r>
            <a:r>
              <a:rPr lang="en" sz="2000" b="0" i="0" u="none" strike="noStrike" cap="none" dirty="0" smtClean="0">
                <a:solidFill>
                  <a:srgbClr val="FFFFFF"/>
                </a:solidFill>
                <a:latin typeface="Roboto"/>
                <a:ea typeface="Roboto"/>
                <a:cs typeface="Roboto"/>
                <a:sym typeface="Roboto"/>
              </a:rPr>
              <a:t>emplating nativo del cliente</a:t>
            </a:r>
            <a:endParaRPr lang="en" sz="2000" b="0" i="0" u="none" strike="noStrike" cap="none" dirty="0">
              <a:solidFill>
                <a:srgbClr val="FFFFFF"/>
              </a:solidFill>
              <a:latin typeface="Roboto"/>
              <a:ea typeface="Roboto"/>
              <a:cs typeface="Roboto"/>
              <a:sym typeface="Roboto"/>
            </a:endParaRPr>
          </a:p>
        </p:txBody>
      </p:sp>
      <p:sp>
        <p:nvSpPr>
          <p:cNvPr id="204" name="Shape 204"/>
          <p:cNvSpPr/>
          <p:nvPr/>
        </p:nvSpPr>
        <p:spPr>
          <a:xfrm>
            <a:off x="6000898" y="1610325"/>
            <a:ext cx="2821500" cy="381899"/>
          </a:xfrm>
          <a:prstGeom prst="rect">
            <a:avLst/>
          </a:prstGeom>
          <a:noFill/>
          <a:ln>
            <a:noFill/>
          </a:ln>
        </p:spPr>
        <p:txBody>
          <a:bodyPr lIns="45725" tIns="45725" rIns="45725" bIns="45725" anchor="t" anchorCtr="0">
            <a:noAutofit/>
          </a:bodyPr>
          <a:lstStyle/>
          <a:p>
            <a:pPr marL="0" marR="0" lvl="0" indent="0" algn="r" rtl="0">
              <a:spcBef>
                <a:spcPts val="0"/>
              </a:spcBef>
              <a:buSzPct val="25000"/>
              <a:buNone/>
            </a:pPr>
            <a:r>
              <a:rPr lang="en" sz="2000" dirty="0">
                <a:solidFill>
                  <a:srgbClr val="FFFFFF"/>
                </a:solidFill>
                <a:latin typeface="Roboto"/>
                <a:ea typeface="Roboto"/>
                <a:cs typeface="Roboto"/>
                <a:sym typeface="Roboto"/>
              </a:rPr>
              <a:t>A</a:t>
            </a:r>
            <a:r>
              <a:rPr lang="en" sz="2000" b="0" i="0" u="none" strike="noStrike" cap="none" dirty="0" smtClean="0">
                <a:solidFill>
                  <a:srgbClr val="FFFFFF"/>
                </a:solidFill>
                <a:latin typeface="Roboto"/>
                <a:ea typeface="Roboto"/>
                <a:cs typeface="Roboto"/>
                <a:sym typeface="Roboto"/>
              </a:rPr>
              <a:t>lcance, composición</a:t>
            </a:r>
            <a:endParaRPr lang="en" sz="2000" b="0" i="0" u="none" strike="noStrike" cap="none" dirty="0">
              <a:solidFill>
                <a:srgbClr val="FFFFFF"/>
              </a:solidFill>
              <a:latin typeface="Roboto"/>
              <a:ea typeface="Roboto"/>
              <a:cs typeface="Roboto"/>
              <a:sym typeface="Roboto"/>
            </a:endParaRPr>
          </a:p>
        </p:txBody>
      </p:sp>
      <p:sp>
        <p:nvSpPr>
          <p:cNvPr id="205" name="Shape 205"/>
          <p:cNvSpPr/>
          <p:nvPr/>
        </p:nvSpPr>
        <p:spPr>
          <a:xfrm>
            <a:off x="5407921" y="2847130"/>
            <a:ext cx="3414600" cy="381899"/>
          </a:xfrm>
          <a:prstGeom prst="rect">
            <a:avLst/>
          </a:prstGeom>
          <a:noFill/>
          <a:ln>
            <a:noFill/>
          </a:ln>
        </p:spPr>
        <p:txBody>
          <a:bodyPr lIns="45725" tIns="45725" rIns="45725" bIns="45725" anchor="t" anchorCtr="0">
            <a:noAutofit/>
          </a:bodyPr>
          <a:lstStyle/>
          <a:p>
            <a:pPr marL="0" marR="0" lvl="0" indent="0" algn="r" rtl="0">
              <a:spcBef>
                <a:spcPts val="0"/>
              </a:spcBef>
              <a:buSzPct val="25000"/>
              <a:buNone/>
            </a:pPr>
            <a:r>
              <a:rPr lang="es-ES" sz="2000" b="0" i="0" u="none" strike="noStrike" cap="none" dirty="0" smtClean="0">
                <a:solidFill>
                  <a:srgbClr val="FFFFFF"/>
                </a:solidFill>
                <a:latin typeface="Roboto"/>
                <a:ea typeface="Roboto"/>
                <a:cs typeface="Roboto"/>
                <a:sym typeface="Roboto"/>
              </a:rPr>
              <a:t>D</a:t>
            </a:r>
            <a:r>
              <a:rPr lang="en" sz="2000" b="0" i="0" u="none" strike="noStrike" cap="none" dirty="0" smtClean="0">
                <a:solidFill>
                  <a:srgbClr val="FFFFFF"/>
                </a:solidFill>
                <a:latin typeface="Roboto"/>
                <a:ea typeface="Roboto"/>
                <a:cs typeface="Roboto"/>
                <a:sym typeface="Roboto"/>
              </a:rPr>
              <a:t>efine el nuevo HTML/DOM</a:t>
            </a:r>
            <a:endParaRPr lang="en" sz="2000" b="0" i="0" u="none" strike="noStrike" cap="none" dirty="0">
              <a:solidFill>
                <a:srgbClr val="FFFFFF"/>
              </a:solidFill>
              <a:latin typeface="Roboto"/>
              <a:ea typeface="Roboto"/>
              <a:cs typeface="Roboto"/>
              <a:sym typeface="Roboto"/>
            </a:endParaRPr>
          </a:p>
        </p:txBody>
      </p:sp>
      <p:sp>
        <p:nvSpPr>
          <p:cNvPr id="206" name="Shape 206"/>
          <p:cNvSpPr/>
          <p:nvPr/>
        </p:nvSpPr>
        <p:spPr>
          <a:xfrm>
            <a:off x="5260797" y="3959825"/>
            <a:ext cx="3561599" cy="381899"/>
          </a:xfrm>
          <a:prstGeom prst="rect">
            <a:avLst/>
          </a:prstGeom>
          <a:noFill/>
          <a:ln>
            <a:noFill/>
          </a:ln>
        </p:spPr>
        <p:txBody>
          <a:bodyPr lIns="45725" tIns="45725" rIns="45725" bIns="45725" anchor="t" anchorCtr="0">
            <a:noAutofit/>
          </a:bodyPr>
          <a:lstStyle/>
          <a:p>
            <a:pPr marL="0" marR="0" lvl="0" indent="0" algn="r" rtl="0">
              <a:spcBef>
                <a:spcPts val="0"/>
              </a:spcBef>
              <a:buSzPct val="25000"/>
              <a:buNone/>
            </a:pPr>
            <a:r>
              <a:rPr lang="es-ES" sz="2000" b="0" i="0" u="none" strike="noStrike" cap="none" dirty="0" smtClean="0">
                <a:solidFill>
                  <a:srgbClr val="FFFFFF"/>
                </a:solidFill>
                <a:latin typeface="Roboto"/>
                <a:ea typeface="Roboto"/>
                <a:cs typeface="Roboto"/>
                <a:sym typeface="Roboto"/>
              </a:rPr>
              <a:t>C</a:t>
            </a:r>
            <a:r>
              <a:rPr lang="en" sz="2000" b="0" i="0" u="none" strike="noStrike" cap="none" dirty="0" smtClean="0">
                <a:solidFill>
                  <a:srgbClr val="FFFFFF"/>
                </a:solidFill>
                <a:latin typeface="Roboto"/>
                <a:ea typeface="Roboto"/>
                <a:cs typeface="Roboto"/>
                <a:sym typeface="Roboto"/>
              </a:rPr>
              <a:t>arga los web </a:t>
            </a:r>
            <a:r>
              <a:rPr lang="en" sz="2000" b="0" i="0" u="none" strike="noStrike" cap="none" dirty="0">
                <a:solidFill>
                  <a:srgbClr val="FFFFFF"/>
                </a:solidFill>
                <a:latin typeface="Roboto"/>
                <a:ea typeface="Roboto"/>
                <a:cs typeface="Roboto"/>
                <a:sym typeface="Roboto"/>
              </a:rPr>
              <a:t>components</a:t>
            </a:r>
          </a:p>
        </p:txBody>
      </p:sp>
    </p:spTree>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Shape 211"/>
          <p:cNvPicPr preferRelativeResize="0"/>
          <p:nvPr/>
        </p:nvPicPr>
        <p:blipFill rotWithShape="1">
          <a:blip r:embed="rId3">
            <a:alphaModFix/>
          </a:blip>
          <a:srcRect/>
          <a:stretch/>
        </p:blipFill>
        <p:spPr>
          <a:xfrm>
            <a:off x="-820138" y="117576"/>
            <a:ext cx="7835349" cy="5223566"/>
          </a:xfrm>
          <a:prstGeom prst="rect">
            <a:avLst/>
          </a:prstGeom>
          <a:noFill/>
          <a:ln>
            <a:noFill/>
          </a:ln>
        </p:spPr>
      </p:pic>
      <p:sp>
        <p:nvSpPr>
          <p:cNvPr id="212" name="Shape 212"/>
          <p:cNvSpPr/>
          <p:nvPr/>
        </p:nvSpPr>
        <p:spPr>
          <a:xfrm>
            <a:off x="1765696" y="4726050"/>
            <a:ext cx="4578600" cy="291299"/>
          </a:xfrm>
          <a:prstGeom prst="rect">
            <a:avLst/>
          </a:prstGeom>
          <a:noFill/>
          <a:ln>
            <a:noFill/>
          </a:ln>
        </p:spPr>
        <p:txBody>
          <a:bodyPr lIns="45725" tIns="45725" rIns="45725" bIns="45725" anchor="t" anchorCtr="0">
            <a:noAutofit/>
          </a:bodyPr>
          <a:lstStyle/>
          <a:p>
            <a:pPr marL="0" marR="0" lvl="0" indent="0" algn="l" rtl="0">
              <a:spcBef>
                <a:spcPts val="0"/>
              </a:spcBef>
              <a:buSzPct val="25000"/>
              <a:buNone/>
            </a:pPr>
            <a:r>
              <a:rPr lang="en" sz="1400" b="0" i="0" u="none" strike="noStrike" cap="none">
                <a:latin typeface="Roboto"/>
                <a:ea typeface="Roboto"/>
                <a:cs typeface="Roboto"/>
                <a:sym typeface="Roboto"/>
              </a:rPr>
              <a:t>Full article: https://goo.gl/SFaZKS</a:t>
            </a:r>
          </a:p>
        </p:txBody>
      </p:sp>
      <p:sp>
        <p:nvSpPr>
          <p:cNvPr id="213" name="Shape 213"/>
          <p:cNvSpPr/>
          <p:nvPr/>
        </p:nvSpPr>
        <p:spPr>
          <a:xfrm>
            <a:off x="5805650" y="419075"/>
            <a:ext cx="3162300" cy="3125400"/>
          </a:xfrm>
          <a:prstGeom prst="rect">
            <a:avLst/>
          </a:prstGeom>
          <a:noFill/>
          <a:ln>
            <a:noFill/>
          </a:ln>
        </p:spPr>
        <p:txBody>
          <a:bodyPr lIns="45725" tIns="45725" rIns="45725" bIns="45725" anchor="t" anchorCtr="0">
            <a:noAutofit/>
          </a:bodyPr>
          <a:lstStyle/>
          <a:p>
            <a:pPr marL="0" marR="0" lvl="0" indent="0" algn="l" rtl="0">
              <a:lnSpc>
                <a:spcPct val="115000"/>
              </a:lnSpc>
              <a:spcBef>
                <a:spcPts val="0"/>
              </a:spcBef>
              <a:buSzPct val="25000"/>
              <a:buNone/>
            </a:pPr>
            <a:r>
              <a:rPr lang="en" sz="1700" b="0" i="0" u="none" strike="noStrike" cap="none" dirty="0">
                <a:latin typeface="Cutive"/>
                <a:ea typeface="Cutive"/>
                <a:cs typeface="Cutive"/>
                <a:sym typeface="Cutive"/>
              </a:rPr>
              <a:t>“Web Components have been in planning for over three years, but we’re optimistic the end is near. All major vendors are on board, enthusiastic, and investing significant time to help resolve the remaining issues.”</a:t>
            </a:r>
          </a:p>
        </p:txBody>
      </p:sp>
      <p:sp>
        <p:nvSpPr>
          <p:cNvPr id="214" name="Shape 214"/>
          <p:cNvSpPr/>
          <p:nvPr/>
        </p:nvSpPr>
        <p:spPr>
          <a:xfrm>
            <a:off x="5983546" y="3697350"/>
            <a:ext cx="2616600" cy="291299"/>
          </a:xfrm>
          <a:prstGeom prst="rect">
            <a:avLst/>
          </a:prstGeom>
          <a:noFill/>
          <a:ln>
            <a:noFill/>
          </a:ln>
        </p:spPr>
        <p:txBody>
          <a:bodyPr lIns="45725" tIns="45725" rIns="45725" bIns="45725" anchor="t" anchorCtr="0">
            <a:noAutofit/>
          </a:bodyPr>
          <a:lstStyle/>
          <a:p>
            <a:pPr marL="0" marR="0" lvl="0" indent="0" algn="l" rtl="0">
              <a:spcBef>
                <a:spcPts val="0"/>
              </a:spcBef>
              <a:buSzPct val="25000"/>
              <a:buNone/>
            </a:pPr>
            <a:r>
              <a:rPr lang="en" sz="1400" b="0" i="0" u="none" strike="noStrike" cap="none">
                <a:latin typeface="Roboto"/>
                <a:ea typeface="Roboto"/>
                <a:cs typeface="Roboto"/>
                <a:sym typeface="Roboto"/>
              </a:rPr>
              <a:t>- Wilson Page, Mozilla</a:t>
            </a:r>
          </a:p>
        </p:txBody>
      </p:sp>
      <p:pic>
        <p:nvPicPr>
          <p:cNvPr id="215" name="Shape 215"/>
          <p:cNvPicPr preferRelativeResize="0"/>
          <p:nvPr/>
        </p:nvPicPr>
        <p:blipFill rotWithShape="1">
          <a:blip r:embed="rId4">
            <a:alphaModFix/>
          </a:blip>
          <a:srcRect/>
          <a:stretch/>
        </p:blipFill>
        <p:spPr>
          <a:xfrm>
            <a:off x="931151" y="838199"/>
            <a:ext cx="4261690" cy="247501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Shape 211"/>
          <p:cNvPicPr preferRelativeResize="0"/>
          <p:nvPr/>
        </p:nvPicPr>
        <p:blipFill rotWithShape="1">
          <a:blip r:embed="rId3">
            <a:alphaModFix/>
          </a:blip>
          <a:srcRect/>
          <a:stretch/>
        </p:blipFill>
        <p:spPr>
          <a:xfrm>
            <a:off x="-820138" y="117576"/>
            <a:ext cx="7835349" cy="5223566"/>
          </a:xfrm>
          <a:prstGeom prst="rect">
            <a:avLst/>
          </a:prstGeom>
          <a:noFill/>
          <a:ln>
            <a:noFill/>
          </a:ln>
        </p:spPr>
      </p:pic>
      <p:sp>
        <p:nvSpPr>
          <p:cNvPr id="212" name="Shape 212"/>
          <p:cNvSpPr/>
          <p:nvPr/>
        </p:nvSpPr>
        <p:spPr>
          <a:xfrm>
            <a:off x="1765696" y="4726050"/>
            <a:ext cx="4578600" cy="291299"/>
          </a:xfrm>
          <a:prstGeom prst="rect">
            <a:avLst/>
          </a:prstGeom>
          <a:noFill/>
          <a:ln>
            <a:noFill/>
          </a:ln>
        </p:spPr>
        <p:txBody>
          <a:bodyPr lIns="45725" tIns="45725" rIns="45725" bIns="45725" anchor="t" anchorCtr="0">
            <a:noAutofit/>
          </a:bodyPr>
          <a:lstStyle/>
          <a:p>
            <a:pPr marL="0" marR="0" lvl="0" indent="0" algn="l" rtl="0">
              <a:spcBef>
                <a:spcPts val="0"/>
              </a:spcBef>
              <a:buSzPct val="25000"/>
              <a:buNone/>
            </a:pPr>
            <a:r>
              <a:rPr lang="en" sz="1400" b="0" i="0" u="none" strike="noStrike" cap="none">
                <a:latin typeface="Roboto"/>
                <a:ea typeface="Roboto"/>
                <a:cs typeface="Roboto"/>
                <a:sym typeface="Roboto"/>
              </a:rPr>
              <a:t>Full article: https://goo.gl/SFaZKS</a:t>
            </a:r>
          </a:p>
        </p:txBody>
      </p:sp>
      <p:sp>
        <p:nvSpPr>
          <p:cNvPr id="213" name="Shape 213"/>
          <p:cNvSpPr/>
          <p:nvPr/>
        </p:nvSpPr>
        <p:spPr>
          <a:xfrm>
            <a:off x="5805650" y="419075"/>
            <a:ext cx="3162300" cy="3125400"/>
          </a:xfrm>
          <a:prstGeom prst="rect">
            <a:avLst/>
          </a:prstGeom>
          <a:noFill/>
          <a:ln>
            <a:noFill/>
          </a:ln>
        </p:spPr>
        <p:txBody>
          <a:bodyPr lIns="45725" tIns="45725" rIns="45725" bIns="45725" anchor="t" anchorCtr="0">
            <a:noAutofit/>
          </a:bodyPr>
          <a:lstStyle/>
          <a:p>
            <a:pPr marL="0" marR="0" lvl="0" indent="0" algn="l" rtl="0">
              <a:lnSpc>
                <a:spcPct val="115000"/>
              </a:lnSpc>
              <a:spcBef>
                <a:spcPts val="0"/>
              </a:spcBef>
              <a:buSzPct val="25000"/>
              <a:buNone/>
            </a:pPr>
            <a:r>
              <a:rPr lang="en" sz="1600" b="0" i="0" u="none" strike="noStrike" cap="none" dirty="0" smtClean="0">
                <a:latin typeface="Cutive"/>
                <a:ea typeface="Cutive"/>
                <a:cs typeface="Cutive"/>
                <a:sym typeface="Cutive"/>
              </a:rPr>
              <a:t>“Los componentes web han sido desarrollados durante mas de tres años, pero somos optimistas el fin esta cerca. Todos los proveedores principales se encuentran sumergidos en este projecto para ayudar a resolver las cuestiones pendientes.”</a:t>
            </a:r>
            <a:endParaRPr lang="en" sz="1600" b="0" i="0" u="none" strike="noStrike" cap="none" dirty="0">
              <a:latin typeface="Cutive"/>
              <a:ea typeface="Cutive"/>
              <a:cs typeface="Cutive"/>
              <a:sym typeface="Cutive"/>
            </a:endParaRPr>
          </a:p>
        </p:txBody>
      </p:sp>
      <p:sp>
        <p:nvSpPr>
          <p:cNvPr id="214" name="Shape 214"/>
          <p:cNvSpPr/>
          <p:nvPr/>
        </p:nvSpPr>
        <p:spPr>
          <a:xfrm>
            <a:off x="5983546" y="3697350"/>
            <a:ext cx="2616600" cy="291299"/>
          </a:xfrm>
          <a:prstGeom prst="rect">
            <a:avLst/>
          </a:prstGeom>
          <a:noFill/>
          <a:ln>
            <a:noFill/>
          </a:ln>
        </p:spPr>
        <p:txBody>
          <a:bodyPr lIns="45725" tIns="45725" rIns="45725" bIns="45725" anchor="t" anchorCtr="0">
            <a:noAutofit/>
          </a:bodyPr>
          <a:lstStyle/>
          <a:p>
            <a:pPr marL="0" marR="0" lvl="0" indent="0" algn="l" rtl="0">
              <a:spcBef>
                <a:spcPts val="0"/>
              </a:spcBef>
              <a:buSzPct val="25000"/>
              <a:buNone/>
            </a:pPr>
            <a:r>
              <a:rPr lang="en" sz="1400" b="0" i="0" u="none" strike="noStrike" cap="none" dirty="0">
                <a:latin typeface="Roboto"/>
                <a:ea typeface="Roboto"/>
                <a:cs typeface="Roboto"/>
                <a:sym typeface="Roboto"/>
              </a:rPr>
              <a:t>- Wilson Page, Mozilla</a:t>
            </a:r>
          </a:p>
        </p:txBody>
      </p:sp>
      <p:pic>
        <p:nvPicPr>
          <p:cNvPr id="215" name="Shape 215"/>
          <p:cNvPicPr preferRelativeResize="0"/>
          <p:nvPr/>
        </p:nvPicPr>
        <p:blipFill rotWithShape="1">
          <a:blip r:embed="rId4">
            <a:alphaModFix/>
          </a:blip>
          <a:srcRect/>
          <a:stretch/>
        </p:blipFill>
        <p:spPr>
          <a:xfrm>
            <a:off x="931151" y="838199"/>
            <a:ext cx="4261690" cy="2475019"/>
          </a:xfrm>
          <a:prstGeom prst="rect">
            <a:avLst/>
          </a:prstGeom>
          <a:noFill/>
          <a:ln>
            <a:noFill/>
          </a:ln>
        </p:spPr>
      </p:pic>
    </p:spTree>
    <p:extLst>
      <p:ext uri="{BB962C8B-B14F-4D97-AF65-F5344CB8AC3E}">
        <p14:creationId xmlns:p14="http://schemas.microsoft.com/office/powerpoint/2010/main" val="981804104"/>
      </p:ext>
    </p:extLst>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Shape 220"/>
          <p:cNvPicPr preferRelativeResize="0"/>
          <p:nvPr/>
        </p:nvPicPr>
        <p:blipFill rotWithShape="1">
          <a:blip r:embed="rId3">
            <a:alphaModFix/>
          </a:blip>
          <a:srcRect/>
          <a:stretch/>
        </p:blipFill>
        <p:spPr>
          <a:xfrm>
            <a:off x="-820138" y="117576"/>
            <a:ext cx="7835349" cy="5223566"/>
          </a:xfrm>
          <a:prstGeom prst="rect">
            <a:avLst/>
          </a:prstGeom>
          <a:noFill/>
          <a:ln>
            <a:noFill/>
          </a:ln>
        </p:spPr>
      </p:pic>
      <p:sp>
        <p:nvSpPr>
          <p:cNvPr id="221" name="Shape 221"/>
          <p:cNvSpPr/>
          <p:nvPr/>
        </p:nvSpPr>
        <p:spPr>
          <a:xfrm>
            <a:off x="244152" y="4726050"/>
            <a:ext cx="3750600" cy="291299"/>
          </a:xfrm>
          <a:prstGeom prst="rect">
            <a:avLst/>
          </a:prstGeom>
          <a:noFill/>
          <a:ln>
            <a:noFill/>
          </a:ln>
        </p:spPr>
        <p:txBody>
          <a:bodyPr lIns="45725" tIns="45725" rIns="45725" bIns="45725" anchor="t" anchorCtr="0">
            <a:noAutofit/>
          </a:bodyPr>
          <a:lstStyle/>
          <a:p>
            <a:pPr marL="0" marR="0" lvl="0" indent="0" algn="l" rtl="0">
              <a:spcBef>
                <a:spcPts val="0"/>
              </a:spcBef>
              <a:buSzPct val="25000"/>
              <a:buNone/>
            </a:pPr>
            <a:r>
              <a:rPr lang="en" sz="1400" b="0" i="0" u="none" strike="noStrike" cap="none">
                <a:latin typeface="Roboto"/>
                <a:ea typeface="Roboto"/>
                <a:cs typeface="Roboto"/>
                <a:sym typeface="Roboto"/>
              </a:rPr>
              <a:t>Full article: https://goo.gl/N5n4SM</a:t>
            </a:r>
          </a:p>
        </p:txBody>
      </p:sp>
      <p:sp>
        <p:nvSpPr>
          <p:cNvPr id="222" name="Shape 222"/>
          <p:cNvSpPr/>
          <p:nvPr/>
        </p:nvSpPr>
        <p:spPr>
          <a:xfrm>
            <a:off x="5818350" y="432449"/>
            <a:ext cx="3162300" cy="3372299"/>
          </a:xfrm>
          <a:prstGeom prst="rect">
            <a:avLst/>
          </a:prstGeom>
          <a:noFill/>
          <a:ln>
            <a:noFill/>
          </a:ln>
        </p:spPr>
        <p:txBody>
          <a:bodyPr lIns="45725" tIns="45725" rIns="45725" bIns="45725" anchor="t" anchorCtr="0">
            <a:noAutofit/>
          </a:bodyPr>
          <a:lstStyle/>
          <a:p>
            <a:pPr marL="0" marR="0" lvl="0" indent="0" algn="l" rtl="0">
              <a:lnSpc>
                <a:spcPct val="115000"/>
              </a:lnSpc>
              <a:spcBef>
                <a:spcPts val="0"/>
              </a:spcBef>
              <a:buSzPct val="25000"/>
              <a:buNone/>
            </a:pPr>
            <a:r>
              <a:rPr lang="en" sz="1700" b="0" i="0" u="none" strike="noStrike" cap="none" dirty="0">
                <a:latin typeface="Cutive"/>
                <a:ea typeface="Cutive"/>
                <a:cs typeface="Cutive"/>
                <a:sym typeface="Cutive"/>
              </a:rPr>
              <a:t>“We are happy to announce that we are starting development to add HTML Template element support to Microsoft Edge today! This is just the beginning of our Web Components journey… the next goal is to implement Shadow DOM”</a:t>
            </a:r>
          </a:p>
        </p:txBody>
      </p:sp>
      <p:sp>
        <p:nvSpPr>
          <p:cNvPr id="223" name="Shape 223"/>
          <p:cNvSpPr/>
          <p:nvPr/>
        </p:nvSpPr>
        <p:spPr>
          <a:xfrm>
            <a:off x="5995091" y="3824338"/>
            <a:ext cx="2808805" cy="491490"/>
          </a:xfrm>
          <a:prstGeom prst="rect">
            <a:avLst/>
          </a:prstGeom>
          <a:noFill/>
          <a:ln>
            <a:noFill/>
          </a:ln>
        </p:spPr>
        <p:txBody>
          <a:bodyPr lIns="45725" tIns="45725" rIns="45725" bIns="45725" anchor="t" anchorCtr="0">
            <a:noAutofit/>
          </a:bodyPr>
          <a:lstStyle/>
          <a:p>
            <a:pPr marL="139700" marR="0" lvl="0" indent="-139700" algn="l" rtl="0">
              <a:spcBef>
                <a:spcPts val="0"/>
              </a:spcBef>
              <a:buSzPct val="100000"/>
              <a:buFont typeface="Roboto"/>
              <a:buChar char="-"/>
            </a:pPr>
            <a:r>
              <a:rPr lang="en" sz="1400" b="0" i="0" u="none" strike="noStrike" cap="none">
                <a:latin typeface="Roboto"/>
                <a:ea typeface="Roboto"/>
                <a:cs typeface="Roboto"/>
                <a:sym typeface="Roboto"/>
              </a:rPr>
              <a:t>Travis Leithead &amp; Arron Eicholz, Microsoft Edge</a:t>
            </a:r>
          </a:p>
        </p:txBody>
      </p:sp>
      <p:pic>
        <p:nvPicPr>
          <p:cNvPr id="224" name="Shape 224"/>
          <p:cNvPicPr preferRelativeResize="0"/>
          <p:nvPr/>
        </p:nvPicPr>
        <p:blipFill rotWithShape="1">
          <a:blip r:embed="rId4">
            <a:alphaModFix/>
          </a:blip>
          <a:srcRect b="13648"/>
          <a:stretch/>
        </p:blipFill>
        <p:spPr>
          <a:xfrm>
            <a:off x="910324" y="853620"/>
            <a:ext cx="4272823" cy="2447091"/>
          </a:xfrm>
          <a:prstGeom prst="rect">
            <a:avLst/>
          </a:prstGeom>
          <a:noFill/>
          <a:ln>
            <a:noFill/>
          </a:ln>
        </p:spPr>
      </p:pic>
      <p:sp>
        <p:nvSpPr>
          <p:cNvPr id="225" name="Shape 225"/>
          <p:cNvSpPr/>
          <p:nvPr/>
        </p:nvSpPr>
        <p:spPr>
          <a:xfrm>
            <a:off x="4485074" y="4728950"/>
            <a:ext cx="4306500" cy="285899"/>
          </a:xfrm>
          <a:prstGeom prst="rect">
            <a:avLst/>
          </a:prstGeom>
          <a:noFill/>
          <a:ln>
            <a:noFill/>
          </a:ln>
        </p:spPr>
        <p:txBody>
          <a:bodyPr lIns="45725" tIns="45725" rIns="45725" bIns="45725" anchor="t" anchorCtr="0">
            <a:noAutofit/>
          </a:bodyPr>
          <a:lstStyle/>
          <a:p>
            <a:pPr marL="0" marR="0" lvl="0" indent="0" algn="l" rtl="0">
              <a:spcBef>
                <a:spcPts val="0"/>
              </a:spcBef>
              <a:buSzPct val="25000"/>
              <a:buNone/>
            </a:pPr>
            <a:r>
              <a:rPr lang="en" sz="1400" b="0" i="0" u="none" strike="noStrike" cap="none">
                <a:latin typeface="Arial"/>
                <a:ea typeface="Arial"/>
                <a:cs typeface="Arial"/>
                <a:sym typeface="Arial"/>
              </a:rPr>
              <a:t>https://dev.modern.ie/platform/status/shadowdom/</a:t>
            </a:r>
          </a:p>
        </p:txBody>
      </p:sp>
    </p:spTree>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Shape 121"/>
          <p:cNvPicPr preferRelativeResize="0"/>
          <p:nvPr/>
        </p:nvPicPr>
        <p:blipFill rotWithShape="1">
          <a:blip r:embed="rId3">
            <a:alphaModFix/>
          </a:blip>
          <a:srcRect/>
          <a:stretch/>
        </p:blipFill>
        <p:spPr>
          <a:xfrm>
            <a:off x="0" y="-476250"/>
            <a:ext cx="9144000" cy="6096000"/>
          </a:xfrm>
          <a:prstGeom prst="rect">
            <a:avLst/>
          </a:prstGeom>
          <a:noFill/>
          <a:ln>
            <a:noFill/>
          </a:ln>
        </p:spPr>
      </p:pic>
      <p:sp>
        <p:nvSpPr>
          <p:cNvPr id="122" name="Shape 122"/>
          <p:cNvSpPr/>
          <p:nvPr/>
        </p:nvSpPr>
        <p:spPr>
          <a:xfrm>
            <a:off x="4718625" y="1261575"/>
            <a:ext cx="3868199" cy="2320200"/>
          </a:xfrm>
          <a:prstGeom prst="rect">
            <a:avLst/>
          </a:prstGeom>
          <a:noFill/>
          <a:ln>
            <a:noFill/>
          </a:ln>
        </p:spPr>
        <p:txBody>
          <a:bodyPr lIns="0" tIns="0" rIns="0" bIns="0" anchor="t" anchorCtr="0">
            <a:noAutofit/>
          </a:bodyPr>
          <a:lstStyle/>
          <a:p>
            <a:pPr lvl="0" rtl="0">
              <a:spcBef>
                <a:spcPts val="0"/>
              </a:spcBef>
              <a:buSzPct val="25000"/>
              <a:buNone/>
            </a:pPr>
            <a:r>
              <a:rPr lang="en" sz="11000" dirty="0">
                <a:solidFill>
                  <a:srgbClr val="F06292"/>
                </a:solidFill>
                <a:latin typeface="Bree Serif"/>
                <a:ea typeface="Bree Serif"/>
                <a:cs typeface="Bree Serif"/>
                <a:sym typeface="Bree Serif"/>
              </a:rPr>
              <a:t>JAM</a:t>
            </a:r>
          </a:p>
        </p:txBody>
      </p:sp>
      <p:sp>
        <p:nvSpPr>
          <p:cNvPr id="123" name="Shape 123"/>
          <p:cNvSpPr/>
          <p:nvPr/>
        </p:nvSpPr>
        <p:spPr>
          <a:xfrm>
            <a:off x="6752472" y="4817217"/>
            <a:ext cx="2050256" cy="114300"/>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800" b="0" i="1" u="none" strike="noStrike" cap="none">
                <a:solidFill>
                  <a:srgbClr val="A7A7A7"/>
                </a:solidFill>
                <a:latin typeface="Roboto"/>
                <a:ea typeface="Roboto"/>
                <a:cs typeface="Roboto"/>
                <a:sym typeface="Roboto"/>
              </a:rPr>
              <a:t>https://goo.gl/0HxSK2</a:t>
            </a:r>
          </a:p>
        </p:txBody>
      </p:sp>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Shape 220"/>
          <p:cNvPicPr preferRelativeResize="0"/>
          <p:nvPr/>
        </p:nvPicPr>
        <p:blipFill rotWithShape="1">
          <a:blip r:embed="rId3">
            <a:alphaModFix/>
          </a:blip>
          <a:srcRect/>
          <a:stretch/>
        </p:blipFill>
        <p:spPr>
          <a:xfrm>
            <a:off x="-820138" y="117576"/>
            <a:ext cx="7835349" cy="5223566"/>
          </a:xfrm>
          <a:prstGeom prst="rect">
            <a:avLst/>
          </a:prstGeom>
          <a:noFill/>
          <a:ln>
            <a:noFill/>
          </a:ln>
        </p:spPr>
      </p:pic>
      <p:sp>
        <p:nvSpPr>
          <p:cNvPr id="221" name="Shape 221"/>
          <p:cNvSpPr/>
          <p:nvPr/>
        </p:nvSpPr>
        <p:spPr>
          <a:xfrm>
            <a:off x="244152" y="4726050"/>
            <a:ext cx="3750600" cy="291299"/>
          </a:xfrm>
          <a:prstGeom prst="rect">
            <a:avLst/>
          </a:prstGeom>
          <a:noFill/>
          <a:ln>
            <a:noFill/>
          </a:ln>
        </p:spPr>
        <p:txBody>
          <a:bodyPr lIns="45725" tIns="45725" rIns="45725" bIns="45725" anchor="t" anchorCtr="0">
            <a:noAutofit/>
          </a:bodyPr>
          <a:lstStyle/>
          <a:p>
            <a:pPr marL="0" marR="0" lvl="0" indent="0" algn="l" rtl="0">
              <a:spcBef>
                <a:spcPts val="0"/>
              </a:spcBef>
              <a:buSzPct val="25000"/>
              <a:buNone/>
            </a:pPr>
            <a:r>
              <a:rPr lang="en" sz="1400" b="0" i="0" u="none" strike="noStrike" cap="none">
                <a:latin typeface="Roboto"/>
                <a:ea typeface="Roboto"/>
                <a:cs typeface="Roboto"/>
                <a:sym typeface="Roboto"/>
              </a:rPr>
              <a:t>Full article: https://goo.gl/N5n4SM</a:t>
            </a:r>
          </a:p>
        </p:txBody>
      </p:sp>
      <p:sp>
        <p:nvSpPr>
          <p:cNvPr id="222" name="Shape 222"/>
          <p:cNvSpPr/>
          <p:nvPr/>
        </p:nvSpPr>
        <p:spPr>
          <a:xfrm>
            <a:off x="5818350" y="432449"/>
            <a:ext cx="3162300" cy="3372299"/>
          </a:xfrm>
          <a:prstGeom prst="rect">
            <a:avLst/>
          </a:prstGeom>
          <a:noFill/>
          <a:ln>
            <a:noFill/>
          </a:ln>
        </p:spPr>
        <p:txBody>
          <a:bodyPr lIns="45725" tIns="45725" rIns="45725" bIns="45725" anchor="t" anchorCtr="0">
            <a:noAutofit/>
          </a:bodyPr>
          <a:lstStyle/>
          <a:p>
            <a:pPr lvl="0">
              <a:lnSpc>
                <a:spcPct val="115000"/>
              </a:lnSpc>
              <a:buSzPct val="25000"/>
            </a:pPr>
            <a:r>
              <a:rPr lang="en" sz="1600" b="0" i="0" u="none" strike="noStrike" cap="none" dirty="0" smtClean="0">
                <a:latin typeface="Cutive"/>
                <a:ea typeface="Cutive"/>
                <a:cs typeface="Cutive"/>
                <a:sym typeface="Cutive"/>
              </a:rPr>
              <a:t>“</a:t>
            </a:r>
            <a:r>
              <a:rPr lang="es-ES" sz="1600" dirty="0" smtClean="0"/>
              <a:t>Estamos </a:t>
            </a:r>
            <a:r>
              <a:rPr lang="es-ES" sz="1600" dirty="0"/>
              <a:t>encantados de anunciar que estamos iniciando el desarrollo de añadir soporte de los elementos </a:t>
            </a:r>
            <a:r>
              <a:rPr lang="es-ES" sz="1600" dirty="0" smtClean="0"/>
              <a:t>HTML </a:t>
            </a:r>
            <a:r>
              <a:rPr lang="es-ES" sz="1600" dirty="0" err="1" smtClean="0"/>
              <a:t>Templates</a:t>
            </a:r>
            <a:r>
              <a:rPr lang="es-ES" sz="1600" dirty="0" smtClean="0"/>
              <a:t> </a:t>
            </a:r>
            <a:r>
              <a:rPr lang="es-ES" sz="1600" dirty="0"/>
              <a:t>para Microsoft </a:t>
            </a:r>
            <a:r>
              <a:rPr lang="es-ES" sz="1600" dirty="0" err="1"/>
              <a:t>Edge</a:t>
            </a:r>
            <a:r>
              <a:rPr lang="es-ES" sz="1600" dirty="0"/>
              <a:t> hoy! Este es sólo el comienzo de nuestro viaje </a:t>
            </a:r>
            <a:r>
              <a:rPr lang="es-ES" sz="1600" dirty="0" smtClean="0"/>
              <a:t>por los web </a:t>
            </a:r>
            <a:r>
              <a:rPr lang="es-ES" sz="1600" dirty="0" err="1" smtClean="0"/>
              <a:t>components</a:t>
            </a:r>
            <a:r>
              <a:rPr lang="es-ES" sz="1600" dirty="0" smtClean="0"/>
              <a:t>... </a:t>
            </a:r>
            <a:r>
              <a:rPr lang="es-ES" sz="1600" dirty="0"/>
              <a:t>la próxima meta es aplicar </a:t>
            </a:r>
            <a:r>
              <a:rPr lang="en" sz="1600" b="0" i="0" u="none" strike="noStrike" cap="none" dirty="0" smtClean="0">
                <a:latin typeface="Cutive"/>
                <a:ea typeface="Cutive"/>
                <a:cs typeface="Cutive"/>
                <a:sym typeface="Cutive"/>
              </a:rPr>
              <a:t>Shadow </a:t>
            </a:r>
            <a:r>
              <a:rPr lang="en" sz="1600" b="0" i="0" u="none" strike="noStrike" cap="none" dirty="0">
                <a:latin typeface="Cutive"/>
                <a:ea typeface="Cutive"/>
                <a:cs typeface="Cutive"/>
                <a:sym typeface="Cutive"/>
              </a:rPr>
              <a:t>DOM”</a:t>
            </a:r>
          </a:p>
        </p:txBody>
      </p:sp>
      <p:sp>
        <p:nvSpPr>
          <p:cNvPr id="223" name="Shape 223"/>
          <p:cNvSpPr/>
          <p:nvPr/>
        </p:nvSpPr>
        <p:spPr>
          <a:xfrm>
            <a:off x="5995091" y="3824338"/>
            <a:ext cx="2808805" cy="491490"/>
          </a:xfrm>
          <a:prstGeom prst="rect">
            <a:avLst/>
          </a:prstGeom>
          <a:noFill/>
          <a:ln>
            <a:noFill/>
          </a:ln>
        </p:spPr>
        <p:txBody>
          <a:bodyPr lIns="45725" tIns="45725" rIns="45725" bIns="45725" anchor="t" anchorCtr="0">
            <a:noAutofit/>
          </a:bodyPr>
          <a:lstStyle/>
          <a:p>
            <a:pPr marL="139700" marR="0" lvl="0" indent="-139700" algn="l" rtl="0">
              <a:spcBef>
                <a:spcPts val="0"/>
              </a:spcBef>
              <a:buSzPct val="100000"/>
              <a:buFont typeface="Roboto"/>
              <a:buChar char="-"/>
            </a:pPr>
            <a:r>
              <a:rPr lang="en" sz="1400" b="0" i="0" u="none" strike="noStrike" cap="none">
                <a:latin typeface="Roboto"/>
                <a:ea typeface="Roboto"/>
                <a:cs typeface="Roboto"/>
                <a:sym typeface="Roboto"/>
              </a:rPr>
              <a:t>Travis Leithead &amp; Arron Eicholz, Microsoft Edge</a:t>
            </a:r>
          </a:p>
        </p:txBody>
      </p:sp>
      <p:pic>
        <p:nvPicPr>
          <p:cNvPr id="224" name="Shape 224"/>
          <p:cNvPicPr preferRelativeResize="0"/>
          <p:nvPr/>
        </p:nvPicPr>
        <p:blipFill rotWithShape="1">
          <a:blip r:embed="rId4">
            <a:alphaModFix/>
          </a:blip>
          <a:srcRect b="13648"/>
          <a:stretch/>
        </p:blipFill>
        <p:spPr>
          <a:xfrm>
            <a:off x="910324" y="853620"/>
            <a:ext cx="4272823" cy="2447091"/>
          </a:xfrm>
          <a:prstGeom prst="rect">
            <a:avLst/>
          </a:prstGeom>
          <a:noFill/>
          <a:ln>
            <a:noFill/>
          </a:ln>
        </p:spPr>
      </p:pic>
      <p:sp>
        <p:nvSpPr>
          <p:cNvPr id="225" name="Shape 225"/>
          <p:cNvSpPr/>
          <p:nvPr/>
        </p:nvSpPr>
        <p:spPr>
          <a:xfrm>
            <a:off x="4485074" y="4728950"/>
            <a:ext cx="4306500" cy="285899"/>
          </a:xfrm>
          <a:prstGeom prst="rect">
            <a:avLst/>
          </a:prstGeom>
          <a:noFill/>
          <a:ln>
            <a:noFill/>
          </a:ln>
        </p:spPr>
        <p:txBody>
          <a:bodyPr lIns="45725" tIns="45725" rIns="45725" bIns="45725" anchor="t" anchorCtr="0">
            <a:noAutofit/>
          </a:bodyPr>
          <a:lstStyle/>
          <a:p>
            <a:pPr marL="0" marR="0" lvl="0" indent="0" algn="l" rtl="0">
              <a:spcBef>
                <a:spcPts val="0"/>
              </a:spcBef>
              <a:buSzPct val="25000"/>
              <a:buNone/>
            </a:pPr>
            <a:r>
              <a:rPr lang="en" sz="1400" b="0" i="0" u="none" strike="noStrike" cap="none">
                <a:latin typeface="Arial"/>
                <a:ea typeface="Arial"/>
                <a:cs typeface="Arial"/>
                <a:sym typeface="Arial"/>
              </a:rPr>
              <a:t>https://dev.modern.ie/platform/status/shadowdom/</a:t>
            </a:r>
          </a:p>
        </p:txBody>
      </p:sp>
    </p:spTree>
    <p:extLst>
      <p:ext uri="{BB962C8B-B14F-4D97-AF65-F5344CB8AC3E}">
        <p14:creationId xmlns:p14="http://schemas.microsoft.com/office/powerpoint/2010/main" val="3982656583"/>
      </p:ext>
    </p:extLst>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Shape 230"/>
          <p:cNvPicPr preferRelativeResize="0"/>
          <p:nvPr/>
        </p:nvPicPr>
        <p:blipFill rotWithShape="1">
          <a:blip r:embed="rId3">
            <a:alphaModFix/>
          </a:blip>
          <a:srcRect/>
          <a:stretch/>
        </p:blipFill>
        <p:spPr>
          <a:xfrm>
            <a:off x="-820138" y="117576"/>
            <a:ext cx="7835349" cy="5223566"/>
          </a:xfrm>
          <a:prstGeom prst="rect">
            <a:avLst/>
          </a:prstGeom>
          <a:noFill/>
          <a:ln>
            <a:noFill/>
          </a:ln>
        </p:spPr>
      </p:pic>
      <p:sp>
        <p:nvSpPr>
          <p:cNvPr id="231" name="Shape 231"/>
          <p:cNvSpPr/>
          <p:nvPr/>
        </p:nvSpPr>
        <p:spPr>
          <a:xfrm>
            <a:off x="5818344" y="674738"/>
            <a:ext cx="3162300" cy="643890"/>
          </a:xfrm>
          <a:prstGeom prst="rect">
            <a:avLst/>
          </a:prstGeom>
          <a:noFill/>
          <a:ln>
            <a:noFill/>
          </a:ln>
        </p:spPr>
        <p:txBody>
          <a:bodyPr lIns="45725" tIns="45725" rIns="45725" bIns="45725" anchor="t" anchorCtr="0">
            <a:noAutofit/>
          </a:bodyPr>
          <a:lstStyle/>
          <a:p>
            <a:pPr marL="0" marR="0" lvl="0" indent="0" algn="l" rtl="0">
              <a:lnSpc>
                <a:spcPct val="115000"/>
              </a:lnSpc>
              <a:spcBef>
                <a:spcPts val="0"/>
              </a:spcBef>
              <a:buSzPct val="25000"/>
              <a:buNone/>
            </a:pPr>
            <a:r>
              <a:rPr lang="en" sz="1700" b="0" i="0" u="none" strike="noStrike" cap="none" dirty="0" smtClean="0">
                <a:latin typeface="Cutive"/>
                <a:ea typeface="Cutive"/>
                <a:cs typeface="Cutive"/>
                <a:sym typeface="Cutive"/>
              </a:rPr>
              <a:t>“Las proporciones de los avances del shadow DOM.”</a:t>
            </a:r>
            <a:endParaRPr lang="en" sz="1700" b="0" i="0" u="none" strike="noStrike" cap="none" dirty="0">
              <a:latin typeface="Cutive"/>
              <a:ea typeface="Cutive"/>
              <a:cs typeface="Cutive"/>
              <a:sym typeface="Cutive"/>
            </a:endParaRPr>
          </a:p>
        </p:txBody>
      </p:sp>
      <p:sp>
        <p:nvSpPr>
          <p:cNvPr id="232" name="Shape 232"/>
          <p:cNvSpPr/>
          <p:nvPr/>
        </p:nvSpPr>
        <p:spPr>
          <a:xfrm>
            <a:off x="5995091" y="1624238"/>
            <a:ext cx="2808899" cy="291599"/>
          </a:xfrm>
          <a:prstGeom prst="rect">
            <a:avLst/>
          </a:prstGeom>
          <a:noFill/>
          <a:ln>
            <a:noFill/>
          </a:ln>
        </p:spPr>
        <p:txBody>
          <a:bodyPr lIns="45725" tIns="45725" rIns="45725" bIns="45725" anchor="t" anchorCtr="0">
            <a:noAutofit/>
          </a:bodyPr>
          <a:lstStyle/>
          <a:p>
            <a:pPr marL="139700" marR="0" lvl="0" indent="-139700" algn="l" rtl="0">
              <a:spcBef>
                <a:spcPts val="0"/>
              </a:spcBef>
              <a:buSzPct val="100000"/>
              <a:buFont typeface="Roboto"/>
              <a:buChar char="-"/>
            </a:pPr>
            <a:r>
              <a:rPr lang="en" sz="1400" b="0" i="0" u="none" strike="noStrike" cap="none">
                <a:latin typeface="Roboto"/>
                <a:ea typeface="Roboto"/>
                <a:cs typeface="Roboto"/>
                <a:sym typeface="Roboto"/>
              </a:rPr>
              <a:t>WebKit Twitter account</a:t>
            </a:r>
          </a:p>
        </p:txBody>
      </p:sp>
      <p:sp>
        <p:nvSpPr>
          <p:cNvPr id="233" name="Shape 233"/>
          <p:cNvSpPr/>
          <p:nvPr/>
        </p:nvSpPr>
        <p:spPr>
          <a:xfrm>
            <a:off x="4199726" y="4728950"/>
            <a:ext cx="4818299" cy="285899"/>
          </a:xfrm>
          <a:prstGeom prst="rect">
            <a:avLst/>
          </a:prstGeom>
          <a:noFill/>
          <a:ln>
            <a:noFill/>
          </a:ln>
        </p:spPr>
        <p:txBody>
          <a:bodyPr lIns="45725" tIns="45725" rIns="45725" bIns="45725" anchor="t" anchorCtr="0">
            <a:noAutofit/>
          </a:bodyPr>
          <a:lstStyle/>
          <a:p>
            <a:pPr marL="0" marR="0" lvl="0" indent="0" algn="l" rtl="0">
              <a:spcBef>
                <a:spcPts val="0"/>
              </a:spcBef>
              <a:buSzPct val="25000"/>
              <a:buNone/>
            </a:pPr>
            <a:r>
              <a:rPr lang="en" sz="1400" b="0" i="0" u="none" strike="noStrike" cap="none">
                <a:latin typeface="Arial"/>
                <a:ea typeface="Arial"/>
                <a:cs typeface="Arial"/>
                <a:sym typeface="Arial"/>
              </a:rPr>
              <a:t>https://twitter.com/webkit/status/648546431771344896</a:t>
            </a:r>
          </a:p>
        </p:txBody>
      </p:sp>
      <p:pic>
        <p:nvPicPr>
          <p:cNvPr id="234" name="Shape 234"/>
          <p:cNvPicPr preferRelativeResize="0"/>
          <p:nvPr/>
        </p:nvPicPr>
        <p:blipFill rotWithShape="1">
          <a:blip r:embed="rId4">
            <a:alphaModFix/>
          </a:blip>
          <a:srcRect l="13354" t="7307" r="13354" b="25105"/>
          <a:stretch/>
        </p:blipFill>
        <p:spPr>
          <a:xfrm>
            <a:off x="913020" y="850089"/>
            <a:ext cx="4301683" cy="2479277"/>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92663"/>
        </a:solidFill>
        <a:effectLst/>
      </p:bgPr>
    </p:bg>
    <p:spTree>
      <p:nvGrpSpPr>
        <p:cNvPr id="1" name="Shape 238"/>
        <p:cNvGrpSpPr/>
        <p:nvPr/>
      </p:nvGrpSpPr>
      <p:grpSpPr>
        <a:xfrm>
          <a:off x="0" y="0"/>
          <a:ext cx="0" cy="0"/>
          <a:chOff x="0" y="0"/>
          <a:chExt cx="0" cy="0"/>
        </a:xfrm>
      </p:grpSpPr>
      <p:sp>
        <p:nvSpPr>
          <p:cNvPr id="239" name="Shape 239"/>
          <p:cNvSpPr/>
          <p:nvPr/>
        </p:nvSpPr>
        <p:spPr>
          <a:xfrm>
            <a:off x="933350" y="1976475"/>
            <a:ext cx="7617600" cy="1190699"/>
          </a:xfrm>
          <a:prstGeom prst="rect">
            <a:avLst/>
          </a:prstGeom>
          <a:noFill/>
          <a:ln>
            <a:noFill/>
          </a:ln>
        </p:spPr>
        <p:txBody>
          <a:bodyPr lIns="0" tIns="0" rIns="0" bIns="0" anchor="b" anchorCtr="0">
            <a:noAutofit/>
          </a:bodyPr>
          <a:lstStyle/>
          <a:p>
            <a:pPr marL="0" marR="0" lvl="0" indent="0" algn="l" rtl="0">
              <a:spcBef>
                <a:spcPts val="0"/>
              </a:spcBef>
              <a:buSzPct val="25000"/>
              <a:buNone/>
            </a:pPr>
            <a:r>
              <a:rPr lang="en" sz="3900" b="0" i="0" u="none" strike="noStrike" cap="none" dirty="0" smtClean="0">
                <a:solidFill>
                  <a:srgbClr val="FFFFFF"/>
                </a:solidFill>
                <a:latin typeface="Helvetica Neue"/>
                <a:ea typeface="Helvetica Neue"/>
                <a:cs typeface="Helvetica Neue"/>
                <a:sym typeface="Helvetica Neue"/>
              </a:rPr>
              <a:t>Las primitivas estan diseñadas para que podamos construir nuestra libreria sobre ellas.</a:t>
            </a:r>
            <a:endParaRPr lang="en" sz="3900" b="0" i="0" u="none" strike="noStrike" cap="none" dirty="0">
              <a:solidFill>
                <a:srgbClr val="FFFFFF"/>
              </a:solidFill>
              <a:latin typeface="Helvetica Neue"/>
              <a:ea typeface="Helvetica Neue"/>
              <a:cs typeface="Helvetica Neue"/>
              <a:sym typeface="Helvetica Neue"/>
            </a:endParaRPr>
          </a:p>
        </p:txBody>
      </p:sp>
    </p:spTree>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92663"/>
        </a:solidFill>
        <a:effectLst/>
      </p:bgPr>
    </p:bg>
    <p:spTree>
      <p:nvGrpSpPr>
        <p:cNvPr id="1" name="Shape 243"/>
        <p:cNvGrpSpPr/>
        <p:nvPr/>
      </p:nvGrpSpPr>
      <p:grpSpPr>
        <a:xfrm>
          <a:off x="0" y="0"/>
          <a:ext cx="0" cy="0"/>
          <a:chOff x="0" y="0"/>
          <a:chExt cx="0" cy="0"/>
        </a:xfrm>
      </p:grpSpPr>
      <p:sp>
        <p:nvSpPr>
          <p:cNvPr id="244" name="Shape 244"/>
          <p:cNvSpPr/>
          <p:nvPr/>
        </p:nvSpPr>
        <p:spPr>
          <a:xfrm>
            <a:off x="182800" y="2064600"/>
            <a:ext cx="8778599" cy="1014299"/>
          </a:xfrm>
          <a:prstGeom prst="rect">
            <a:avLst/>
          </a:prstGeom>
          <a:noFill/>
          <a:ln>
            <a:noFill/>
          </a:ln>
        </p:spPr>
        <p:txBody>
          <a:bodyPr lIns="0" tIns="0" rIns="0" bIns="0" anchor="b" anchorCtr="0">
            <a:noAutofit/>
          </a:bodyPr>
          <a:lstStyle/>
          <a:p>
            <a:pPr marL="0" marR="0" lvl="0" indent="0" algn="ctr" rtl="0">
              <a:spcBef>
                <a:spcPts val="0"/>
              </a:spcBef>
              <a:buSzPct val="25000"/>
              <a:buNone/>
            </a:pPr>
            <a:r>
              <a:rPr lang="en" sz="6000" dirty="0" smtClean="0">
                <a:solidFill>
                  <a:srgbClr val="FFFFFF"/>
                </a:solidFill>
                <a:latin typeface="Helvetica Neue"/>
                <a:ea typeface="Helvetica Neue"/>
                <a:cs typeface="Helvetica Neue"/>
                <a:sym typeface="Helvetica Neue"/>
              </a:rPr>
              <a:t>Entonces, ¿Que es  </a:t>
            </a:r>
            <a:r>
              <a:rPr lang="en" sz="6000" b="1" dirty="0">
                <a:solidFill>
                  <a:srgbClr val="FFFFFF"/>
                </a:solidFill>
                <a:latin typeface="Helvetica Neue"/>
                <a:ea typeface="Helvetica Neue"/>
                <a:cs typeface="Helvetica Neue"/>
                <a:sym typeface="Helvetica Neue"/>
              </a:rPr>
              <a:t>Polymer</a:t>
            </a:r>
            <a:r>
              <a:rPr lang="en" sz="6000" dirty="0">
                <a:solidFill>
                  <a:srgbClr val="FFFFFF"/>
                </a:solidFill>
                <a:latin typeface="Helvetica Neue"/>
                <a:ea typeface="Helvetica Neue"/>
                <a:cs typeface="Helvetica Neue"/>
                <a:sym typeface="Helvetica Neue"/>
              </a:rPr>
              <a:t>?</a:t>
            </a:r>
          </a:p>
        </p:txBody>
      </p:sp>
    </p:spTree>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92663"/>
        </a:solidFill>
        <a:effectLst/>
      </p:bgPr>
    </p:bg>
    <p:spTree>
      <p:nvGrpSpPr>
        <p:cNvPr id="1" name="Shape 248"/>
        <p:cNvGrpSpPr/>
        <p:nvPr/>
      </p:nvGrpSpPr>
      <p:grpSpPr>
        <a:xfrm>
          <a:off x="0" y="0"/>
          <a:ext cx="0" cy="0"/>
          <a:chOff x="0" y="0"/>
          <a:chExt cx="0" cy="0"/>
        </a:xfrm>
      </p:grpSpPr>
      <p:sp>
        <p:nvSpPr>
          <p:cNvPr id="249" name="Shape 249"/>
          <p:cNvSpPr/>
          <p:nvPr/>
        </p:nvSpPr>
        <p:spPr>
          <a:xfrm>
            <a:off x="182800" y="1387675"/>
            <a:ext cx="8778599" cy="2301599"/>
          </a:xfrm>
          <a:prstGeom prst="rect">
            <a:avLst/>
          </a:prstGeom>
          <a:noFill/>
          <a:ln>
            <a:noFill/>
          </a:ln>
        </p:spPr>
        <p:txBody>
          <a:bodyPr lIns="0" tIns="0" rIns="0" bIns="0" anchor="b" anchorCtr="0">
            <a:noAutofit/>
          </a:bodyPr>
          <a:lstStyle/>
          <a:p>
            <a:pPr marL="0" marR="0" lvl="0" indent="0" algn="ctr" rtl="0">
              <a:spcBef>
                <a:spcPts val="0"/>
              </a:spcBef>
              <a:buSzPct val="25000"/>
              <a:buNone/>
            </a:pPr>
            <a:r>
              <a:rPr lang="en" sz="7200" dirty="0">
                <a:solidFill>
                  <a:srgbClr val="FFFFFF"/>
                </a:solidFill>
                <a:latin typeface="Helvetica Neue"/>
                <a:ea typeface="Helvetica Neue"/>
                <a:cs typeface="Helvetica Neue"/>
                <a:sym typeface="Helvetica Neue"/>
              </a:rPr>
              <a:t>Polymer </a:t>
            </a:r>
            <a:r>
              <a:rPr lang="en" sz="7200" b="1" dirty="0" smtClean="0">
                <a:solidFill>
                  <a:srgbClr val="FFFFFF"/>
                </a:solidFill>
                <a:latin typeface="Helvetica Neue"/>
                <a:ea typeface="Helvetica Neue"/>
                <a:cs typeface="Helvetica Neue"/>
                <a:sym typeface="Helvetica Neue"/>
              </a:rPr>
              <a:t>no es un</a:t>
            </a:r>
            <a:r>
              <a:rPr lang="en" sz="7200" dirty="0" smtClean="0">
                <a:solidFill>
                  <a:srgbClr val="FFFFFF"/>
                </a:solidFill>
                <a:latin typeface="Helvetica Neue"/>
                <a:ea typeface="Helvetica Neue"/>
                <a:cs typeface="Helvetica Neue"/>
                <a:sym typeface="Helvetica Neue"/>
              </a:rPr>
              <a:t> </a:t>
            </a:r>
            <a:r>
              <a:rPr lang="en" sz="7200" b="1" dirty="0" smtClean="0">
                <a:solidFill>
                  <a:srgbClr val="FFFFFF"/>
                </a:solidFill>
                <a:latin typeface="Helvetica Neue"/>
                <a:ea typeface="Helvetica Neue"/>
                <a:cs typeface="Helvetica Neue"/>
                <a:sym typeface="Helvetica Neue"/>
              </a:rPr>
              <a:t>framework</a:t>
            </a:r>
            <a:endParaRPr lang="en" sz="7200" b="1" dirty="0">
              <a:solidFill>
                <a:srgbClr val="FFFFFF"/>
              </a:solidFill>
              <a:latin typeface="Helvetica Neue"/>
              <a:ea typeface="Helvetica Neue"/>
              <a:cs typeface="Helvetica Neue"/>
              <a:sym typeface="Helvetica Neue"/>
            </a:endParaRPr>
          </a:p>
        </p:txBody>
      </p:sp>
    </p:spTree>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grpSp>
        <p:nvGrpSpPr>
          <p:cNvPr id="254" name="Shape 254"/>
          <p:cNvGrpSpPr/>
          <p:nvPr/>
        </p:nvGrpSpPr>
        <p:grpSpPr>
          <a:xfrm>
            <a:off x="764568" y="701428"/>
            <a:ext cx="7401820" cy="1754138"/>
            <a:chOff x="0" y="0"/>
            <a:chExt cx="19738187" cy="4677702"/>
          </a:xfrm>
        </p:grpSpPr>
        <p:grpSp>
          <p:nvGrpSpPr>
            <p:cNvPr id="255" name="Shape 255"/>
            <p:cNvGrpSpPr/>
            <p:nvPr/>
          </p:nvGrpSpPr>
          <p:grpSpPr>
            <a:xfrm>
              <a:off x="0" y="2565042"/>
              <a:ext cx="19738187" cy="2112659"/>
              <a:chOff x="0" y="0"/>
              <a:chExt cx="19738187" cy="2112658"/>
            </a:xfrm>
          </p:grpSpPr>
          <p:sp>
            <p:nvSpPr>
              <p:cNvPr id="256" name="Shape 256"/>
              <p:cNvSpPr/>
              <p:nvPr/>
            </p:nvSpPr>
            <p:spPr>
              <a:xfrm>
                <a:off x="0" y="0"/>
                <a:ext cx="19738187" cy="2112658"/>
              </a:xfrm>
              <a:prstGeom prst="roundRect">
                <a:avLst>
                  <a:gd name="adj" fmla="val 6331"/>
                </a:avLst>
              </a:prstGeom>
              <a:solidFill>
                <a:srgbClr val="00C1D5">
                  <a:alpha val="62745"/>
                </a:srgbClr>
              </a:solidFill>
              <a:ln>
                <a:noFill/>
              </a:ln>
            </p:spPr>
            <p:txBody>
              <a:bodyPr lIns="0" tIns="0" rIns="0" bIns="0" anchor="ctr" anchorCtr="0">
                <a:noAutofit/>
              </a:bodyPr>
              <a:lstStyle/>
              <a:p>
                <a:pPr marL="0" marR="0" lvl="0" indent="0" algn="ctr" rtl="0">
                  <a:lnSpc>
                    <a:spcPct val="90000"/>
                  </a:lnSpc>
                  <a:spcBef>
                    <a:spcPts val="0"/>
                  </a:spcBef>
                  <a:buNone/>
                </a:pPr>
                <a:endParaRPr sz="500" b="0" i="0" u="none" strike="noStrike" cap="none">
                  <a:latin typeface="Arial"/>
                  <a:ea typeface="Arial"/>
                  <a:cs typeface="Arial"/>
                  <a:sym typeface="Arial"/>
                </a:endParaRPr>
              </a:p>
            </p:txBody>
          </p:sp>
          <p:sp>
            <p:nvSpPr>
              <p:cNvPr id="257" name="Shape 257"/>
              <p:cNvSpPr/>
              <p:nvPr/>
            </p:nvSpPr>
            <p:spPr>
              <a:xfrm>
                <a:off x="3842664" y="313379"/>
                <a:ext cx="12620969" cy="1485900"/>
              </a:xfrm>
              <a:prstGeom prst="rect">
                <a:avLst/>
              </a:prstGeom>
              <a:noFill/>
              <a:ln>
                <a:noFill/>
              </a:ln>
            </p:spPr>
            <p:txBody>
              <a:bodyPr lIns="95250" tIns="95250" rIns="95250" bIns="95250" anchor="ctr" anchorCtr="0">
                <a:noAutofit/>
              </a:bodyPr>
              <a:lstStyle/>
              <a:p>
                <a:pPr marL="0" marR="0" lvl="0" indent="0" algn="ctr" rtl="0">
                  <a:lnSpc>
                    <a:spcPct val="90000"/>
                  </a:lnSpc>
                  <a:spcBef>
                    <a:spcPts val="0"/>
                  </a:spcBef>
                  <a:buSzPct val="25000"/>
                  <a:buNone/>
                </a:pPr>
                <a:r>
                  <a:rPr lang="en" sz="1900" b="0" i="0" u="none" strike="noStrike" cap="none" dirty="0">
                    <a:solidFill>
                      <a:srgbClr val="FFFFFF"/>
                    </a:solidFill>
                    <a:latin typeface="Roboto"/>
                    <a:ea typeface="Roboto"/>
                    <a:cs typeface="Roboto"/>
                    <a:sym typeface="Roboto"/>
                  </a:rPr>
                  <a:t>Existing Frameworks</a:t>
                </a:r>
              </a:p>
            </p:txBody>
          </p:sp>
        </p:grpSp>
        <p:grpSp>
          <p:nvGrpSpPr>
            <p:cNvPr id="258" name="Shape 258"/>
            <p:cNvGrpSpPr/>
            <p:nvPr/>
          </p:nvGrpSpPr>
          <p:grpSpPr>
            <a:xfrm>
              <a:off x="0" y="0"/>
              <a:ext cx="19738186" cy="2112659"/>
              <a:chOff x="0" y="0"/>
              <a:chExt cx="19738186" cy="2112658"/>
            </a:xfrm>
          </p:grpSpPr>
          <p:sp>
            <p:nvSpPr>
              <p:cNvPr id="259" name="Shape 259"/>
              <p:cNvSpPr/>
              <p:nvPr/>
            </p:nvSpPr>
            <p:spPr>
              <a:xfrm>
                <a:off x="4440189" y="0"/>
                <a:ext cx="1977424" cy="2112658"/>
              </a:xfrm>
              <a:prstGeom prst="roundRect">
                <a:avLst>
                  <a:gd name="adj" fmla="val 6764"/>
                </a:avLst>
              </a:prstGeom>
              <a:solidFill>
                <a:srgbClr val="00C1D5">
                  <a:alpha val="62745"/>
                </a:srgbClr>
              </a:solidFill>
              <a:ln>
                <a:noFill/>
              </a:ln>
            </p:spPr>
            <p:txBody>
              <a:bodyPr lIns="0" tIns="0" rIns="0" bIns="0" anchor="ctr" anchorCtr="0">
                <a:noAutofit/>
              </a:bodyPr>
              <a:lstStyle/>
              <a:p>
                <a:pPr marL="0" marR="0" lvl="0" indent="0" algn="ctr" rtl="0">
                  <a:lnSpc>
                    <a:spcPct val="90000"/>
                  </a:lnSpc>
                  <a:spcBef>
                    <a:spcPts val="0"/>
                  </a:spcBef>
                  <a:buNone/>
                </a:pPr>
                <a:endParaRPr sz="500" b="0" i="0" u="none" strike="noStrike" cap="none">
                  <a:latin typeface="Arial"/>
                  <a:ea typeface="Arial"/>
                  <a:cs typeface="Arial"/>
                  <a:sym typeface="Arial"/>
                </a:endParaRPr>
              </a:p>
            </p:txBody>
          </p:sp>
          <p:sp>
            <p:nvSpPr>
              <p:cNvPr id="260" name="Shape 260"/>
              <p:cNvSpPr/>
              <p:nvPr/>
            </p:nvSpPr>
            <p:spPr>
              <a:xfrm>
                <a:off x="0" y="0"/>
                <a:ext cx="1977423" cy="2112658"/>
              </a:xfrm>
              <a:prstGeom prst="roundRect">
                <a:avLst>
                  <a:gd name="adj" fmla="val 6764"/>
                </a:avLst>
              </a:prstGeom>
              <a:solidFill>
                <a:srgbClr val="00C1D5">
                  <a:alpha val="62745"/>
                </a:srgbClr>
              </a:solidFill>
              <a:ln>
                <a:noFill/>
              </a:ln>
            </p:spPr>
            <p:txBody>
              <a:bodyPr lIns="0" tIns="0" rIns="0" bIns="0" anchor="ctr" anchorCtr="0">
                <a:noAutofit/>
              </a:bodyPr>
              <a:lstStyle/>
              <a:p>
                <a:pPr marL="0" marR="0" lvl="0" indent="0" algn="ctr" rtl="0">
                  <a:lnSpc>
                    <a:spcPct val="90000"/>
                  </a:lnSpc>
                  <a:spcBef>
                    <a:spcPts val="0"/>
                  </a:spcBef>
                  <a:buNone/>
                </a:pPr>
                <a:endParaRPr sz="500" b="0" i="0" u="none" strike="noStrike" cap="none">
                  <a:latin typeface="Arial"/>
                  <a:ea typeface="Arial"/>
                  <a:cs typeface="Arial"/>
                  <a:sym typeface="Arial"/>
                </a:endParaRPr>
              </a:p>
            </p:txBody>
          </p:sp>
          <p:sp>
            <p:nvSpPr>
              <p:cNvPr id="261" name="Shape 261"/>
              <p:cNvSpPr/>
              <p:nvPr/>
            </p:nvSpPr>
            <p:spPr>
              <a:xfrm>
                <a:off x="2220094" y="0"/>
                <a:ext cx="1977424" cy="2112658"/>
              </a:xfrm>
              <a:prstGeom prst="roundRect">
                <a:avLst>
                  <a:gd name="adj" fmla="val 6764"/>
                </a:avLst>
              </a:prstGeom>
              <a:solidFill>
                <a:srgbClr val="00C1D5">
                  <a:alpha val="62745"/>
                </a:srgbClr>
              </a:solidFill>
              <a:ln>
                <a:noFill/>
              </a:ln>
            </p:spPr>
            <p:txBody>
              <a:bodyPr lIns="0" tIns="0" rIns="0" bIns="0" anchor="ctr" anchorCtr="0">
                <a:noAutofit/>
              </a:bodyPr>
              <a:lstStyle/>
              <a:p>
                <a:pPr marL="0" marR="0" lvl="0" indent="0" algn="ctr" rtl="0">
                  <a:lnSpc>
                    <a:spcPct val="90000"/>
                  </a:lnSpc>
                  <a:spcBef>
                    <a:spcPts val="0"/>
                  </a:spcBef>
                  <a:buNone/>
                </a:pPr>
                <a:endParaRPr sz="500" b="0" i="0" u="none" strike="noStrike" cap="none">
                  <a:latin typeface="Arial"/>
                  <a:ea typeface="Arial"/>
                  <a:cs typeface="Arial"/>
                  <a:sym typeface="Arial"/>
                </a:endParaRPr>
              </a:p>
            </p:txBody>
          </p:sp>
          <p:sp>
            <p:nvSpPr>
              <p:cNvPr id="262" name="Shape 262"/>
              <p:cNvSpPr/>
              <p:nvPr/>
            </p:nvSpPr>
            <p:spPr>
              <a:xfrm>
                <a:off x="6660285" y="0"/>
                <a:ext cx="1977424" cy="2112658"/>
              </a:xfrm>
              <a:prstGeom prst="roundRect">
                <a:avLst>
                  <a:gd name="adj" fmla="val 6764"/>
                </a:avLst>
              </a:prstGeom>
              <a:solidFill>
                <a:srgbClr val="00C1D5">
                  <a:alpha val="62745"/>
                </a:srgbClr>
              </a:solidFill>
              <a:ln>
                <a:noFill/>
              </a:ln>
            </p:spPr>
            <p:txBody>
              <a:bodyPr lIns="0" tIns="0" rIns="0" bIns="0" anchor="ctr" anchorCtr="0">
                <a:noAutofit/>
              </a:bodyPr>
              <a:lstStyle/>
              <a:p>
                <a:pPr marL="0" marR="0" lvl="0" indent="0" algn="ctr" rtl="0">
                  <a:lnSpc>
                    <a:spcPct val="90000"/>
                  </a:lnSpc>
                  <a:spcBef>
                    <a:spcPts val="0"/>
                  </a:spcBef>
                  <a:buNone/>
                </a:pPr>
                <a:endParaRPr sz="500" b="0" i="0" u="none" strike="noStrike" cap="none">
                  <a:latin typeface="Arial"/>
                  <a:ea typeface="Arial"/>
                  <a:cs typeface="Arial"/>
                  <a:sym typeface="Arial"/>
                </a:endParaRPr>
              </a:p>
            </p:txBody>
          </p:sp>
          <p:sp>
            <p:nvSpPr>
              <p:cNvPr id="263" name="Shape 263"/>
              <p:cNvSpPr/>
              <p:nvPr/>
            </p:nvSpPr>
            <p:spPr>
              <a:xfrm>
                <a:off x="8880381" y="0"/>
                <a:ext cx="1977424" cy="2112658"/>
              </a:xfrm>
              <a:prstGeom prst="roundRect">
                <a:avLst>
                  <a:gd name="adj" fmla="val 6764"/>
                </a:avLst>
              </a:prstGeom>
              <a:solidFill>
                <a:srgbClr val="00C1D5">
                  <a:alpha val="62745"/>
                </a:srgbClr>
              </a:solidFill>
              <a:ln>
                <a:noFill/>
              </a:ln>
            </p:spPr>
            <p:txBody>
              <a:bodyPr lIns="0" tIns="0" rIns="0" bIns="0" anchor="ctr" anchorCtr="0">
                <a:noAutofit/>
              </a:bodyPr>
              <a:lstStyle/>
              <a:p>
                <a:pPr marL="0" marR="0" lvl="0" indent="0" algn="ctr" rtl="0">
                  <a:lnSpc>
                    <a:spcPct val="90000"/>
                  </a:lnSpc>
                  <a:spcBef>
                    <a:spcPts val="0"/>
                  </a:spcBef>
                  <a:buNone/>
                </a:pPr>
                <a:endParaRPr sz="500" b="0" i="0" u="none" strike="noStrike" cap="none">
                  <a:latin typeface="Arial"/>
                  <a:ea typeface="Arial"/>
                  <a:cs typeface="Arial"/>
                  <a:sym typeface="Arial"/>
                </a:endParaRPr>
              </a:p>
            </p:txBody>
          </p:sp>
          <p:sp>
            <p:nvSpPr>
              <p:cNvPr id="264" name="Shape 264"/>
              <p:cNvSpPr/>
              <p:nvPr/>
            </p:nvSpPr>
            <p:spPr>
              <a:xfrm>
                <a:off x="11100475" y="0"/>
                <a:ext cx="1977424" cy="2112658"/>
              </a:xfrm>
              <a:prstGeom prst="roundRect">
                <a:avLst>
                  <a:gd name="adj" fmla="val 6764"/>
                </a:avLst>
              </a:prstGeom>
              <a:solidFill>
                <a:srgbClr val="00C1D5">
                  <a:alpha val="62745"/>
                </a:srgbClr>
              </a:solidFill>
              <a:ln>
                <a:noFill/>
              </a:ln>
            </p:spPr>
            <p:txBody>
              <a:bodyPr lIns="0" tIns="0" rIns="0" bIns="0" anchor="ctr" anchorCtr="0">
                <a:noAutofit/>
              </a:bodyPr>
              <a:lstStyle/>
              <a:p>
                <a:pPr marL="0" marR="0" lvl="0" indent="0" algn="ctr" rtl="0">
                  <a:lnSpc>
                    <a:spcPct val="90000"/>
                  </a:lnSpc>
                  <a:spcBef>
                    <a:spcPts val="0"/>
                  </a:spcBef>
                  <a:buNone/>
                </a:pPr>
                <a:endParaRPr sz="500" b="0" i="0" u="none" strike="noStrike" cap="none">
                  <a:latin typeface="Arial"/>
                  <a:ea typeface="Arial"/>
                  <a:cs typeface="Arial"/>
                  <a:sym typeface="Arial"/>
                </a:endParaRPr>
              </a:p>
            </p:txBody>
          </p:sp>
          <p:sp>
            <p:nvSpPr>
              <p:cNvPr id="265" name="Shape 265"/>
              <p:cNvSpPr/>
              <p:nvPr/>
            </p:nvSpPr>
            <p:spPr>
              <a:xfrm>
                <a:off x="13320571" y="0"/>
                <a:ext cx="1977424" cy="2112658"/>
              </a:xfrm>
              <a:prstGeom prst="roundRect">
                <a:avLst>
                  <a:gd name="adj" fmla="val 6764"/>
                </a:avLst>
              </a:prstGeom>
              <a:solidFill>
                <a:srgbClr val="00C1D5">
                  <a:alpha val="62745"/>
                </a:srgbClr>
              </a:solidFill>
              <a:ln>
                <a:noFill/>
              </a:ln>
            </p:spPr>
            <p:txBody>
              <a:bodyPr lIns="0" tIns="0" rIns="0" bIns="0" anchor="ctr" anchorCtr="0">
                <a:noAutofit/>
              </a:bodyPr>
              <a:lstStyle/>
              <a:p>
                <a:pPr marL="0" marR="0" lvl="0" indent="0" algn="ctr" rtl="0">
                  <a:lnSpc>
                    <a:spcPct val="90000"/>
                  </a:lnSpc>
                  <a:spcBef>
                    <a:spcPts val="0"/>
                  </a:spcBef>
                  <a:buNone/>
                </a:pPr>
                <a:endParaRPr sz="500" b="0" i="0" u="none" strike="noStrike" cap="none">
                  <a:latin typeface="Arial"/>
                  <a:ea typeface="Arial"/>
                  <a:cs typeface="Arial"/>
                  <a:sym typeface="Arial"/>
                </a:endParaRPr>
              </a:p>
            </p:txBody>
          </p:sp>
          <p:sp>
            <p:nvSpPr>
              <p:cNvPr id="266" name="Shape 266"/>
              <p:cNvSpPr/>
              <p:nvPr/>
            </p:nvSpPr>
            <p:spPr>
              <a:xfrm>
                <a:off x="15540668" y="0"/>
                <a:ext cx="1977424" cy="2112658"/>
              </a:xfrm>
              <a:prstGeom prst="roundRect">
                <a:avLst>
                  <a:gd name="adj" fmla="val 6764"/>
                </a:avLst>
              </a:prstGeom>
              <a:solidFill>
                <a:srgbClr val="00C1D5">
                  <a:alpha val="62745"/>
                </a:srgbClr>
              </a:solidFill>
              <a:ln>
                <a:noFill/>
              </a:ln>
            </p:spPr>
            <p:txBody>
              <a:bodyPr lIns="0" tIns="0" rIns="0" bIns="0" anchor="ctr" anchorCtr="0">
                <a:noAutofit/>
              </a:bodyPr>
              <a:lstStyle/>
              <a:p>
                <a:pPr marL="0" marR="0" lvl="0" indent="0" algn="ctr" rtl="0">
                  <a:lnSpc>
                    <a:spcPct val="90000"/>
                  </a:lnSpc>
                  <a:spcBef>
                    <a:spcPts val="0"/>
                  </a:spcBef>
                  <a:buNone/>
                </a:pPr>
                <a:endParaRPr sz="500" b="0" i="0" u="none" strike="noStrike" cap="none">
                  <a:latin typeface="Arial"/>
                  <a:ea typeface="Arial"/>
                  <a:cs typeface="Arial"/>
                  <a:sym typeface="Arial"/>
                </a:endParaRPr>
              </a:p>
            </p:txBody>
          </p:sp>
          <p:sp>
            <p:nvSpPr>
              <p:cNvPr id="267" name="Shape 267"/>
              <p:cNvSpPr/>
              <p:nvPr/>
            </p:nvSpPr>
            <p:spPr>
              <a:xfrm>
                <a:off x="17760762" y="0"/>
                <a:ext cx="1977424" cy="2112658"/>
              </a:xfrm>
              <a:prstGeom prst="roundRect">
                <a:avLst>
                  <a:gd name="adj" fmla="val 6764"/>
                </a:avLst>
              </a:prstGeom>
              <a:solidFill>
                <a:srgbClr val="00C1D5">
                  <a:alpha val="62745"/>
                </a:srgbClr>
              </a:solidFill>
              <a:ln>
                <a:noFill/>
              </a:ln>
            </p:spPr>
            <p:txBody>
              <a:bodyPr lIns="0" tIns="0" rIns="0" bIns="0" anchor="ctr" anchorCtr="0">
                <a:noAutofit/>
              </a:bodyPr>
              <a:lstStyle/>
              <a:p>
                <a:pPr marL="0" marR="0" lvl="0" indent="0" algn="ctr" rtl="0">
                  <a:lnSpc>
                    <a:spcPct val="90000"/>
                  </a:lnSpc>
                  <a:spcBef>
                    <a:spcPts val="0"/>
                  </a:spcBef>
                  <a:buNone/>
                </a:pPr>
                <a:endParaRPr sz="500" b="0" i="0" u="none" strike="noStrike" cap="none">
                  <a:latin typeface="Arial"/>
                  <a:ea typeface="Arial"/>
                  <a:cs typeface="Arial"/>
                  <a:sym typeface="Arial"/>
                </a:endParaRPr>
              </a:p>
            </p:txBody>
          </p:sp>
          <p:sp>
            <p:nvSpPr>
              <p:cNvPr id="268" name="Shape 268"/>
              <p:cNvSpPr/>
              <p:nvPr/>
            </p:nvSpPr>
            <p:spPr>
              <a:xfrm>
                <a:off x="3538566" y="313378"/>
                <a:ext cx="13229168" cy="1485900"/>
              </a:xfrm>
              <a:prstGeom prst="rect">
                <a:avLst/>
              </a:prstGeom>
              <a:noFill/>
              <a:ln>
                <a:noFill/>
              </a:ln>
            </p:spPr>
            <p:txBody>
              <a:bodyPr lIns="95250" tIns="95250" rIns="95250" bIns="95250" anchor="ctr" anchorCtr="0">
                <a:noAutofit/>
              </a:bodyPr>
              <a:lstStyle/>
              <a:p>
                <a:pPr marL="0" marR="0" lvl="0" indent="0" algn="ctr" rtl="0">
                  <a:lnSpc>
                    <a:spcPct val="90000"/>
                  </a:lnSpc>
                  <a:spcBef>
                    <a:spcPts val="0"/>
                  </a:spcBef>
                  <a:buSzPct val="25000"/>
                  <a:buNone/>
                </a:pPr>
                <a:r>
                  <a:rPr lang="en" sz="1900" b="0" i="0" u="none" strike="noStrike" cap="none" dirty="0">
                    <a:solidFill>
                      <a:srgbClr val="FFFFFF"/>
                    </a:solidFill>
                    <a:latin typeface="Roboto"/>
                    <a:ea typeface="Roboto"/>
                    <a:cs typeface="Roboto"/>
                    <a:sym typeface="Roboto"/>
                  </a:rPr>
                  <a:t>Applications</a:t>
                </a:r>
              </a:p>
            </p:txBody>
          </p:sp>
        </p:grpSp>
      </p:grpSp>
      <p:grpSp>
        <p:nvGrpSpPr>
          <p:cNvPr id="269" name="Shape 269"/>
          <p:cNvGrpSpPr/>
          <p:nvPr/>
        </p:nvGrpSpPr>
        <p:grpSpPr>
          <a:xfrm>
            <a:off x="764568" y="3649833"/>
            <a:ext cx="7401819" cy="792247"/>
            <a:chOff x="0" y="0"/>
            <a:chExt cx="19738185" cy="2112658"/>
          </a:xfrm>
        </p:grpSpPr>
        <p:sp>
          <p:nvSpPr>
            <p:cNvPr id="270" name="Shape 270"/>
            <p:cNvSpPr/>
            <p:nvPr/>
          </p:nvSpPr>
          <p:spPr>
            <a:xfrm>
              <a:off x="0" y="0"/>
              <a:ext cx="19738185" cy="2112658"/>
            </a:xfrm>
            <a:prstGeom prst="roundRect">
              <a:avLst>
                <a:gd name="adj" fmla="val 6331"/>
              </a:avLst>
            </a:prstGeom>
            <a:solidFill>
              <a:srgbClr val="00C1D5">
                <a:alpha val="62352"/>
              </a:srgbClr>
            </a:solidFill>
            <a:ln>
              <a:noFill/>
            </a:ln>
          </p:spPr>
          <p:txBody>
            <a:bodyPr lIns="0" tIns="0" rIns="0" bIns="0" anchor="ctr" anchorCtr="0">
              <a:noAutofit/>
            </a:bodyPr>
            <a:lstStyle/>
            <a:p>
              <a:pPr marL="0" marR="0" lvl="0" indent="0" algn="ctr" rtl="0">
                <a:lnSpc>
                  <a:spcPct val="90000"/>
                </a:lnSpc>
                <a:spcBef>
                  <a:spcPts val="0"/>
                </a:spcBef>
                <a:buNone/>
              </a:pPr>
              <a:endParaRPr sz="500" b="0" i="0" u="none" strike="noStrike" cap="none">
                <a:latin typeface="Arial"/>
                <a:ea typeface="Arial"/>
                <a:cs typeface="Arial"/>
                <a:sym typeface="Arial"/>
              </a:endParaRPr>
            </a:p>
          </p:txBody>
        </p:sp>
        <p:sp>
          <p:nvSpPr>
            <p:cNvPr id="271" name="Shape 271"/>
            <p:cNvSpPr/>
            <p:nvPr/>
          </p:nvSpPr>
          <p:spPr>
            <a:xfrm>
              <a:off x="3842664" y="313379"/>
              <a:ext cx="12620969" cy="1485900"/>
            </a:xfrm>
            <a:prstGeom prst="rect">
              <a:avLst/>
            </a:prstGeom>
            <a:noFill/>
            <a:ln>
              <a:noFill/>
            </a:ln>
          </p:spPr>
          <p:txBody>
            <a:bodyPr lIns="95250" tIns="95250" rIns="95250" bIns="95250" anchor="ctr" anchorCtr="0">
              <a:noAutofit/>
            </a:bodyPr>
            <a:lstStyle/>
            <a:p>
              <a:pPr marL="0" marR="0" lvl="0" indent="0" algn="ctr" rtl="0">
                <a:lnSpc>
                  <a:spcPct val="90000"/>
                </a:lnSpc>
                <a:spcBef>
                  <a:spcPts val="0"/>
                </a:spcBef>
                <a:buSzPct val="25000"/>
                <a:buNone/>
              </a:pPr>
              <a:r>
                <a:rPr lang="en" sz="1900" b="0" i="0" u="none" strike="noStrike" cap="none">
                  <a:solidFill>
                    <a:srgbClr val="FFFFFF"/>
                  </a:solidFill>
                  <a:latin typeface="Roboto"/>
                  <a:ea typeface="Roboto"/>
                  <a:cs typeface="Roboto"/>
                  <a:sym typeface="Roboto"/>
                </a:rPr>
                <a:t>Web Platform</a:t>
              </a:r>
            </a:p>
          </p:txBody>
        </p:sp>
      </p:grpSp>
      <p:grpSp>
        <p:nvGrpSpPr>
          <p:cNvPr id="272" name="Shape 272"/>
          <p:cNvGrpSpPr/>
          <p:nvPr/>
        </p:nvGrpSpPr>
        <p:grpSpPr>
          <a:xfrm>
            <a:off x="764568" y="2656576"/>
            <a:ext cx="7401819" cy="792247"/>
            <a:chOff x="0" y="0"/>
            <a:chExt cx="19738186" cy="2112658"/>
          </a:xfrm>
        </p:grpSpPr>
        <p:sp>
          <p:nvSpPr>
            <p:cNvPr id="273" name="Shape 273"/>
            <p:cNvSpPr/>
            <p:nvPr/>
          </p:nvSpPr>
          <p:spPr>
            <a:xfrm>
              <a:off x="4440189" y="0"/>
              <a:ext cx="1977424" cy="2112658"/>
            </a:xfrm>
            <a:prstGeom prst="roundRect">
              <a:avLst>
                <a:gd name="adj" fmla="val 6764"/>
              </a:avLst>
            </a:prstGeom>
            <a:solidFill>
              <a:srgbClr val="D03D83"/>
            </a:solidFill>
            <a:ln>
              <a:noFill/>
            </a:ln>
          </p:spPr>
          <p:txBody>
            <a:bodyPr lIns="0" tIns="0" rIns="0" bIns="0" anchor="ctr" anchorCtr="0">
              <a:noAutofit/>
            </a:bodyPr>
            <a:lstStyle/>
            <a:p>
              <a:pPr marL="0" marR="0" lvl="0" indent="0" algn="ctr" rtl="0">
                <a:lnSpc>
                  <a:spcPct val="90000"/>
                </a:lnSpc>
                <a:spcBef>
                  <a:spcPts val="0"/>
                </a:spcBef>
                <a:buNone/>
              </a:pPr>
              <a:endParaRPr sz="500" b="0" i="0" u="none" strike="noStrike" cap="none">
                <a:latin typeface="Arial"/>
                <a:ea typeface="Arial"/>
                <a:cs typeface="Arial"/>
                <a:sym typeface="Arial"/>
              </a:endParaRPr>
            </a:p>
          </p:txBody>
        </p:sp>
        <p:sp>
          <p:nvSpPr>
            <p:cNvPr id="274" name="Shape 274"/>
            <p:cNvSpPr/>
            <p:nvPr/>
          </p:nvSpPr>
          <p:spPr>
            <a:xfrm>
              <a:off x="0" y="0"/>
              <a:ext cx="1977423" cy="2112658"/>
            </a:xfrm>
            <a:prstGeom prst="roundRect">
              <a:avLst>
                <a:gd name="adj" fmla="val 6764"/>
              </a:avLst>
            </a:prstGeom>
            <a:solidFill>
              <a:srgbClr val="D03D83"/>
            </a:solidFill>
            <a:ln>
              <a:noFill/>
            </a:ln>
          </p:spPr>
          <p:txBody>
            <a:bodyPr lIns="0" tIns="0" rIns="0" bIns="0" anchor="ctr" anchorCtr="0">
              <a:noAutofit/>
            </a:bodyPr>
            <a:lstStyle/>
            <a:p>
              <a:pPr marL="0" marR="0" lvl="0" indent="0" algn="ctr" rtl="0">
                <a:lnSpc>
                  <a:spcPct val="90000"/>
                </a:lnSpc>
                <a:spcBef>
                  <a:spcPts val="0"/>
                </a:spcBef>
                <a:buNone/>
              </a:pPr>
              <a:endParaRPr sz="500" b="0" i="0" u="none" strike="noStrike" cap="none">
                <a:latin typeface="Arial"/>
                <a:ea typeface="Arial"/>
                <a:cs typeface="Arial"/>
                <a:sym typeface="Arial"/>
              </a:endParaRPr>
            </a:p>
          </p:txBody>
        </p:sp>
        <p:sp>
          <p:nvSpPr>
            <p:cNvPr id="275" name="Shape 275"/>
            <p:cNvSpPr/>
            <p:nvPr/>
          </p:nvSpPr>
          <p:spPr>
            <a:xfrm>
              <a:off x="2220094" y="0"/>
              <a:ext cx="1977424" cy="2112658"/>
            </a:xfrm>
            <a:prstGeom prst="roundRect">
              <a:avLst>
                <a:gd name="adj" fmla="val 6764"/>
              </a:avLst>
            </a:prstGeom>
            <a:solidFill>
              <a:srgbClr val="D03D83"/>
            </a:solidFill>
            <a:ln>
              <a:noFill/>
            </a:ln>
          </p:spPr>
          <p:txBody>
            <a:bodyPr lIns="0" tIns="0" rIns="0" bIns="0" anchor="ctr" anchorCtr="0">
              <a:noAutofit/>
            </a:bodyPr>
            <a:lstStyle/>
            <a:p>
              <a:pPr marL="0" marR="0" lvl="0" indent="0" algn="ctr" rtl="0">
                <a:lnSpc>
                  <a:spcPct val="90000"/>
                </a:lnSpc>
                <a:spcBef>
                  <a:spcPts val="0"/>
                </a:spcBef>
                <a:buNone/>
              </a:pPr>
              <a:endParaRPr sz="500" b="0" i="0" u="none" strike="noStrike" cap="none">
                <a:latin typeface="Arial"/>
                <a:ea typeface="Arial"/>
                <a:cs typeface="Arial"/>
                <a:sym typeface="Arial"/>
              </a:endParaRPr>
            </a:p>
          </p:txBody>
        </p:sp>
        <p:sp>
          <p:nvSpPr>
            <p:cNvPr id="276" name="Shape 276"/>
            <p:cNvSpPr/>
            <p:nvPr/>
          </p:nvSpPr>
          <p:spPr>
            <a:xfrm>
              <a:off x="6660285" y="0"/>
              <a:ext cx="1977424" cy="2112658"/>
            </a:xfrm>
            <a:prstGeom prst="roundRect">
              <a:avLst>
                <a:gd name="adj" fmla="val 6764"/>
              </a:avLst>
            </a:prstGeom>
            <a:solidFill>
              <a:srgbClr val="D03D83"/>
            </a:solidFill>
            <a:ln>
              <a:noFill/>
            </a:ln>
          </p:spPr>
          <p:txBody>
            <a:bodyPr lIns="0" tIns="0" rIns="0" bIns="0" anchor="ctr" anchorCtr="0">
              <a:noAutofit/>
            </a:bodyPr>
            <a:lstStyle/>
            <a:p>
              <a:pPr marL="0" marR="0" lvl="0" indent="0" algn="ctr" rtl="0">
                <a:lnSpc>
                  <a:spcPct val="90000"/>
                </a:lnSpc>
                <a:spcBef>
                  <a:spcPts val="0"/>
                </a:spcBef>
                <a:buNone/>
              </a:pPr>
              <a:endParaRPr sz="500" b="0" i="0" u="none" strike="noStrike" cap="none">
                <a:latin typeface="Arial"/>
                <a:ea typeface="Arial"/>
                <a:cs typeface="Arial"/>
                <a:sym typeface="Arial"/>
              </a:endParaRPr>
            </a:p>
          </p:txBody>
        </p:sp>
        <p:sp>
          <p:nvSpPr>
            <p:cNvPr id="277" name="Shape 277"/>
            <p:cNvSpPr/>
            <p:nvPr/>
          </p:nvSpPr>
          <p:spPr>
            <a:xfrm>
              <a:off x="8880381" y="0"/>
              <a:ext cx="1977424" cy="2112658"/>
            </a:xfrm>
            <a:prstGeom prst="roundRect">
              <a:avLst>
                <a:gd name="adj" fmla="val 6764"/>
              </a:avLst>
            </a:prstGeom>
            <a:solidFill>
              <a:srgbClr val="D03D83"/>
            </a:solidFill>
            <a:ln>
              <a:noFill/>
            </a:ln>
          </p:spPr>
          <p:txBody>
            <a:bodyPr lIns="0" tIns="0" rIns="0" bIns="0" anchor="ctr" anchorCtr="0">
              <a:noAutofit/>
            </a:bodyPr>
            <a:lstStyle/>
            <a:p>
              <a:pPr marL="0" marR="0" lvl="0" indent="0" algn="ctr" rtl="0">
                <a:lnSpc>
                  <a:spcPct val="90000"/>
                </a:lnSpc>
                <a:spcBef>
                  <a:spcPts val="0"/>
                </a:spcBef>
                <a:buNone/>
              </a:pPr>
              <a:endParaRPr sz="500" b="0" i="0" u="none" strike="noStrike" cap="none">
                <a:latin typeface="Arial"/>
                <a:ea typeface="Arial"/>
                <a:cs typeface="Arial"/>
                <a:sym typeface="Arial"/>
              </a:endParaRPr>
            </a:p>
          </p:txBody>
        </p:sp>
        <p:sp>
          <p:nvSpPr>
            <p:cNvPr id="278" name="Shape 278"/>
            <p:cNvSpPr/>
            <p:nvPr/>
          </p:nvSpPr>
          <p:spPr>
            <a:xfrm>
              <a:off x="11100475" y="0"/>
              <a:ext cx="1977424" cy="2112658"/>
            </a:xfrm>
            <a:prstGeom prst="roundRect">
              <a:avLst>
                <a:gd name="adj" fmla="val 6764"/>
              </a:avLst>
            </a:prstGeom>
            <a:solidFill>
              <a:srgbClr val="D03D83"/>
            </a:solidFill>
            <a:ln>
              <a:noFill/>
            </a:ln>
          </p:spPr>
          <p:txBody>
            <a:bodyPr lIns="0" tIns="0" rIns="0" bIns="0" anchor="ctr" anchorCtr="0">
              <a:noAutofit/>
            </a:bodyPr>
            <a:lstStyle/>
            <a:p>
              <a:pPr marL="0" marR="0" lvl="0" indent="0" algn="ctr" rtl="0">
                <a:lnSpc>
                  <a:spcPct val="90000"/>
                </a:lnSpc>
                <a:spcBef>
                  <a:spcPts val="0"/>
                </a:spcBef>
                <a:buNone/>
              </a:pPr>
              <a:endParaRPr sz="500" b="0" i="0" u="none" strike="noStrike" cap="none">
                <a:latin typeface="Arial"/>
                <a:ea typeface="Arial"/>
                <a:cs typeface="Arial"/>
                <a:sym typeface="Arial"/>
              </a:endParaRPr>
            </a:p>
          </p:txBody>
        </p:sp>
        <p:sp>
          <p:nvSpPr>
            <p:cNvPr id="279" name="Shape 279"/>
            <p:cNvSpPr/>
            <p:nvPr/>
          </p:nvSpPr>
          <p:spPr>
            <a:xfrm>
              <a:off x="13320571" y="0"/>
              <a:ext cx="1977424" cy="2112658"/>
            </a:xfrm>
            <a:prstGeom prst="roundRect">
              <a:avLst>
                <a:gd name="adj" fmla="val 6764"/>
              </a:avLst>
            </a:prstGeom>
            <a:solidFill>
              <a:srgbClr val="D03D83"/>
            </a:solidFill>
            <a:ln>
              <a:noFill/>
            </a:ln>
          </p:spPr>
          <p:txBody>
            <a:bodyPr lIns="0" tIns="0" rIns="0" bIns="0" anchor="ctr" anchorCtr="0">
              <a:noAutofit/>
            </a:bodyPr>
            <a:lstStyle/>
            <a:p>
              <a:pPr marL="0" marR="0" lvl="0" indent="0" algn="ctr" rtl="0">
                <a:lnSpc>
                  <a:spcPct val="90000"/>
                </a:lnSpc>
                <a:spcBef>
                  <a:spcPts val="0"/>
                </a:spcBef>
                <a:buNone/>
              </a:pPr>
              <a:endParaRPr sz="500" b="0" i="0" u="none" strike="noStrike" cap="none">
                <a:latin typeface="Arial"/>
                <a:ea typeface="Arial"/>
                <a:cs typeface="Arial"/>
                <a:sym typeface="Arial"/>
              </a:endParaRPr>
            </a:p>
          </p:txBody>
        </p:sp>
        <p:sp>
          <p:nvSpPr>
            <p:cNvPr id="280" name="Shape 280"/>
            <p:cNvSpPr/>
            <p:nvPr/>
          </p:nvSpPr>
          <p:spPr>
            <a:xfrm>
              <a:off x="15540668" y="0"/>
              <a:ext cx="1977424" cy="2112658"/>
            </a:xfrm>
            <a:prstGeom prst="roundRect">
              <a:avLst>
                <a:gd name="adj" fmla="val 6764"/>
              </a:avLst>
            </a:prstGeom>
            <a:solidFill>
              <a:srgbClr val="D03D83"/>
            </a:solidFill>
            <a:ln>
              <a:noFill/>
            </a:ln>
          </p:spPr>
          <p:txBody>
            <a:bodyPr lIns="0" tIns="0" rIns="0" bIns="0" anchor="ctr" anchorCtr="0">
              <a:noAutofit/>
            </a:bodyPr>
            <a:lstStyle/>
            <a:p>
              <a:pPr marL="0" marR="0" lvl="0" indent="0" algn="ctr" rtl="0">
                <a:lnSpc>
                  <a:spcPct val="90000"/>
                </a:lnSpc>
                <a:spcBef>
                  <a:spcPts val="0"/>
                </a:spcBef>
                <a:buNone/>
              </a:pPr>
              <a:endParaRPr sz="500" b="0" i="0" u="none" strike="noStrike" cap="none">
                <a:latin typeface="Arial"/>
                <a:ea typeface="Arial"/>
                <a:cs typeface="Arial"/>
                <a:sym typeface="Arial"/>
              </a:endParaRPr>
            </a:p>
          </p:txBody>
        </p:sp>
        <p:sp>
          <p:nvSpPr>
            <p:cNvPr id="281" name="Shape 281"/>
            <p:cNvSpPr/>
            <p:nvPr/>
          </p:nvSpPr>
          <p:spPr>
            <a:xfrm>
              <a:off x="17760762" y="0"/>
              <a:ext cx="1977424" cy="2112658"/>
            </a:xfrm>
            <a:prstGeom prst="roundRect">
              <a:avLst>
                <a:gd name="adj" fmla="val 6764"/>
              </a:avLst>
            </a:prstGeom>
            <a:solidFill>
              <a:srgbClr val="D03D83"/>
            </a:solidFill>
            <a:ln>
              <a:noFill/>
            </a:ln>
          </p:spPr>
          <p:txBody>
            <a:bodyPr lIns="0" tIns="0" rIns="0" bIns="0" anchor="ctr" anchorCtr="0">
              <a:noAutofit/>
            </a:bodyPr>
            <a:lstStyle/>
            <a:p>
              <a:pPr marL="0" marR="0" lvl="0" indent="0" algn="ctr" rtl="0">
                <a:lnSpc>
                  <a:spcPct val="90000"/>
                </a:lnSpc>
                <a:spcBef>
                  <a:spcPts val="0"/>
                </a:spcBef>
                <a:buNone/>
              </a:pPr>
              <a:endParaRPr sz="500" b="0" i="0" u="none" strike="noStrike" cap="none">
                <a:latin typeface="Arial"/>
                <a:ea typeface="Arial"/>
                <a:cs typeface="Arial"/>
                <a:sym typeface="Arial"/>
              </a:endParaRPr>
            </a:p>
          </p:txBody>
        </p:sp>
        <p:sp>
          <p:nvSpPr>
            <p:cNvPr id="282" name="Shape 282"/>
            <p:cNvSpPr/>
            <p:nvPr/>
          </p:nvSpPr>
          <p:spPr>
            <a:xfrm>
              <a:off x="3538566" y="313378"/>
              <a:ext cx="13229168" cy="1485900"/>
            </a:xfrm>
            <a:prstGeom prst="rect">
              <a:avLst/>
            </a:prstGeom>
            <a:noFill/>
            <a:ln>
              <a:noFill/>
            </a:ln>
          </p:spPr>
          <p:txBody>
            <a:bodyPr lIns="95250" tIns="95250" rIns="95250" bIns="95250" anchor="ctr" anchorCtr="0">
              <a:noAutofit/>
            </a:bodyPr>
            <a:lstStyle/>
            <a:p>
              <a:pPr marL="0" marR="0" lvl="0" indent="0" algn="ctr" rtl="0">
                <a:lnSpc>
                  <a:spcPct val="90000"/>
                </a:lnSpc>
                <a:spcBef>
                  <a:spcPts val="0"/>
                </a:spcBef>
                <a:buSzPct val="25000"/>
                <a:buNone/>
              </a:pPr>
              <a:r>
                <a:rPr lang="en" sz="1900" b="0" i="0" u="none" strike="noStrike" cap="none" dirty="0">
                  <a:solidFill>
                    <a:srgbClr val="FFFFFF"/>
                  </a:solidFill>
                  <a:latin typeface="Roboto"/>
                  <a:ea typeface="Roboto"/>
                  <a:cs typeface="Roboto"/>
                  <a:sym typeface="Roboto"/>
                </a:rPr>
                <a:t>Web Components built with Polymer (or not)</a:t>
              </a:r>
            </a:p>
          </p:txBody>
        </p:sp>
      </p:grpSp>
    </p:spTree>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92663"/>
        </a:solidFill>
        <a:effectLst/>
      </p:bgPr>
    </p:bg>
    <p:spTree>
      <p:nvGrpSpPr>
        <p:cNvPr id="1" name="Shape 286"/>
        <p:cNvGrpSpPr/>
        <p:nvPr/>
      </p:nvGrpSpPr>
      <p:grpSpPr>
        <a:xfrm>
          <a:off x="0" y="0"/>
          <a:ext cx="0" cy="0"/>
          <a:chOff x="0" y="0"/>
          <a:chExt cx="0" cy="0"/>
        </a:xfrm>
      </p:grpSpPr>
      <p:sp>
        <p:nvSpPr>
          <p:cNvPr id="287" name="Shape 287"/>
          <p:cNvSpPr/>
          <p:nvPr/>
        </p:nvSpPr>
        <p:spPr>
          <a:xfrm>
            <a:off x="182800" y="2031750"/>
            <a:ext cx="8778599" cy="1080000"/>
          </a:xfrm>
          <a:prstGeom prst="rect">
            <a:avLst/>
          </a:prstGeom>
          <a:noFill/>
          <a:ln>
            <a:noFill/>
          </a:ln>
        </p:spPr>
        <p:txBody>
          <a:bodyPr lIns="0" tIns="0" rIns="0" bIns="0" anchor="b" anchorCtr="0">
            <a:noAutofit/>
          </a:bodyPr>
          <a:lstStyle/>
          <a:p>
            <a:pPr marL="0" marR="0" lvl="0" indent="0" algn="ctr" rtl="0">
              <a:spcBef>
                <a:spcPts val="0"/>
              </a:spcBef>
              <a:buSzPct val="25000"/>
              <a:buNone/>
            </a:pPr>
            <a:r>
              <a:rPr lang="en" sz="7200" dirty="0" smtClean="0">
                <a:solidFill>
                  <a:srgbClr val="FFFFFF"/>
                </a:solidFill>
                <a:latin typeface="Helvetica Neue"/>
                <a:ea typeface="Helvetica Neue"/>
                <a:cs typeface="Helvetica Neue"/>
                <a:sym typeface="Helvetica Neue"/>
              </a:rPr>
              <a:t>¿Está listo?</a:t>
            </a:r>
            <a:endParaRPr lang="en" sz="7200" dirty="0">
              <a:solidFill>
                <a:srgbClr val="FFFFFF"/>
              </a:solidFill>
              <a:latin typeface="Helvetica Neue"/>
              <a:ea typeface="Helvetica Neue"/>
              <a:cs typeface="Helvetica Neue"/>
              <a:sym typeface="Helvetica Neue"/>
            </a:endParaRPr>
          </a:p>
        </p:txBody>
      </p:sp>
    </p:spTree>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92663"/>
        </a:solidFill>
        <a:effectLst/>
      </p:bgPr>
    </p:bg>
    <p:spTree>
      <p:nvGrpSpPr>
        <p:cNvPr id="1" name="Shape 291"/>
        <p:cNvGrpSpPr/>
        <p:nvPr/>
      </p:nvGrpSpPr>
      <p:grpSpPr>
        <a:xfrm>
          <a:off x="0" y="0"/>
          <a:ext cx="0" cy="0"/>
          <a:chOff x="0" y="0"/>
          <a:chExt cx="0" cy="0"/>
        </a:xfrm>
      </p:grpSpPr>
      <p:pic>
        <p:nvPicPr>
          <p:cNvPr id="292" name="Shape 292"/>
          <p:cNvPicPr preferRelativeResize="0"/>
          <p:nvPr/>
        </p:nvPicPr>
        <p:blipFill>
          <a:blip r:embed="rId3">
            <a:alphaModFix/>
          </a:blip>
          <a:stretch>
            <a:fillRect/>
          </a:stretch>
        </p:blipFill>
        <p:spPr>
          <a:xfrm>
            <a:off x="-76162" y="-23333"/>
            <a:ext cx="9143997" cy="4051865"/>
          </a:xfrm>
          <a:prstGeom prst="rect">
            <a:avLst/>
          </a:prstGeom>
          <a:noFill/>
          <a:ln>
            <a:noFill/>
          </a:ln>
        </p:spPr>
      </p:pic>
      <p:sp>
        <p:nvSpPr>
          <p:cNvPr id="293" name="Shape 293"/>
          <p:cNvSpPr/>
          <p:nvPr/>
        </p:nvSpPr>
        <p:spPr>
          <a:xfrm>
            <a:off x="75" y="3520400"/>
            <a:ext cx="9144000" cy="1370700"/>
          </a:xfrm>
          <a:prstGeom prst="rect">
            <a:avLst/>
          </a:prstGeom>
          <a:noFill/>
          <a:ln>
            <a:noFill/>
          </a:ln>
        </p:spPr>
        <p:txBody>
          <a:bodyPr lIns="45725" tIns="45725" rIns="45725" bIns="45725" anchor="t" anchorCtr="0">
            <a:noAutofit/>
          </a:bodyPr>
          <a:lstStyle/>
          <a:p>
            <a:pPr marL="0" marR="0" lvl="0" indent="0" algn="ctr" rtl="0">
              <a:spcBef>
                <a:spcPts val="0"/>
              </a:spcBef>
              <a:buSzPct val="25000"/>
              <a:buNone/>
            </a:pPr>
            <a:r>
              <a:rPr lang="en" sz="7400" dirty="0" smtClean="0">
                <a:solidFill>
                  <a:srgbClr val="FFFFFF"/>
                </a:solidFill>
                <a:latin typeface="Helvetica Neue"/>
                <a:ea typeface="Helvetica Neue"/>
                <a:cs typeface="Helvetica Neue"/>
                <a:sym typeface="Helvetica Neue"/>
              </a:rPr>
              <a:t> </a:t>
            </a:r>
            <a:r>
              <a:rPr lang="en" sz="7400" b="1" dirty="0">
                <a:solidFill>
                  <a:srgbClr val="FFFFFF"/>
                </a:solidFill>
                <a:latin typeface="Helvetica Neue"/>
                <a:ea typeface="Helvetica Neue"/>
                <a:cs typeface="Helvetica Neue"/>
                <a:sym typeface="Helvetica Neue"/>
              </a:rPr>
              <a:t>1.3M </a:t>
            </a:r>
            <a:r>
              <a:rPr lang="en" sz="7400" b="1" dirty="0" smtClean="0">
                <a:solidFill>
                  <a:srgbClr val="FFFFFF"/>
                </a:solidFill>
                <a:latin typeface="Helvetica Neue"/>
                <a:ea typeface="Helvetica Neue"/>
                <a:cs typeface="Helvetica Neue"/>
                <a:sym typeface="Helvetica Neue"/>
              </a:rPr>
              <a:t>webs</a:t>
            </a:r>
            <a:endParaRPr lang="en" sz="7400" b="1" dirty="0">
              <a:solidFill>
                <a:srgbClr val="FFFFFF"/>
              </a:solidFill>
              <a:latin typeface="Helvetica Neue"/>
              <a:ea typeface="Helvetica Neue"/>
              <a:cs typeface="Helvetica Neue"/>
              <a:sym typeface="Helvetica Neue"/>
            </a:endParaRPr>
          </a:p>
        </p:txBody>
      </p:sp>
    </p:spTree>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grpSp>
        <p:nvGrpSpPr>
          <p:cNvPr id="298" name="Shape 298"/>
          <p:cNvGrpSpPr/>
          <p:nvPr/>
        </p:nvGrpSpPr>
        <p:grpSpPr>
          <a:xfrm>
            <a:off x="-820138" y="117576"/>
            <a:ext cx="7835351" cy="5223566"/>
            <a:chOff x="0" y="0"/>
            <a:chExt cx="20894266" cy="13929509"/>
          </a:xfrm>
        </p:grpSpPr>
        <p:pic>
          <p:nvPicPr>
            <p:cNvPr id="299" name="Shape 299"/>
            <p:cNvPicPr preferRelativeResize="0"/>
            <p:nvPr/>
          </p:nvPicPr>
          <p:blipFill rotWithShape="1">
            <a:blip r:embed="rId3">
              <a:alphaModFix/>
            </a:blip>
            <a:srcRect/>
            <a:stretch/>
          </p:blipFill>
          <p:spPr>
            <a:xfrm>
              <a:off x="0" y="0"/>
              <a:ext cx="20894266" cy="13929509"/>
            </a:xfrm>
            <a:prstGeom prst="rect">
              <a:avLst/>
            </a:prstGeom>
            <a:noFill/>
            <a:ln>
              <a:noFill/>
            </a:ln>
          </p:spPr>
        </p:pic>
        <p:pic>
          <p:nvPicPr>
            <p:cNvPr id="300" name="Shape 300"/>
            <p:cNvPicPr preferRelativeResize="0"/>
            <p:nvPr/>
          </p:nvPicPr>
          <p:blipFill rotWithShape="1">
            <a:blip r:embed="rId4">
              <a:alphaModFix/>
            </a:blip>
            <a:srcRect t="20318" b="27643"/>
            <a:stretch/>
          </p:blipFill>
          <p:spPr>
            <a:xfrm>
              <a:off x="4704087" y="2041408"/>
              <a:ext cx="11268000" cy="6409536"/>
            </a:xfrm>
            <a:prstGeom prst="rect">
              <a:avLst/>
            </a:prstGeom>
            <a:noFill/>
            <a:ln>
              <a:noFill/>
            </a:ln>
          </p:spPr>
        </p:pic>
      </p:grpSp>
      <p:sp>
        <p:nvSpPr>
          <p:cNvPr id="301" name="Shape 301"/>
          <p:cNvSpPr/>
          <p:nvPr/>
        </p:nvSpPr>
        <p:spPr>
          <a:xfrm>
            <a:off x="1765699" y="4726050"/>
            <a:ext cx="4288800" cy="291299"/>
          </a:xfrm>
          <a:prstGeom prst="rect">
            <a:avLst/>
          </a:prstGeom>
          <a:noFill/>
          <a:ln>
            <a:noFill/>
          </a:ln>
        </p:spPr>
        <p:txBody>
          <a:bodyPr lIns="45725" tIns="45725" rIns="45725" bIns="45725" anchor="t" anchorCtr="0">
            <a:noAutofit/>
          </a:bodyPr>
          <a:lstStyle/>
          <a:p>
            <a:pPr marL="0" marR="0" lvl="0" indent="0" algn="l" rtl="0">
              <a:spcBef>
                <a:spcPts val="0"/>
              </a:spcBef>
              <a:buSzPct val="25000"/>
              <a:buNone/>
            </a:pPr>
            <a:r>
              <a:rPr lang="en" sz="1400" b="0" i="0" u="none" strike="noStrike" cap="none">
                <a:latin typeface="Roboto"/>
                <a:ea typeface="Roboto"/>
                <a:cs typeface="Roboto"/>
                <a:sym typeface="Roboto"/>
              </a:rPr>
              <a:t>Full article: http://goo.gl/gJbdKu</a:t>
            </a:r>
          </a:p>
        </p:txBody>
      </p:sp>
      <p:sp>
        <p:nvSpPr>
          <p:cNvPr id="302" name="Shape 302"/>
          <p:cNvSpPr/>
          <p:nvPr/>
        </p:nvSpPr>
        <p:spPr>
          <a:xfrm>
            <a:off x="5780244" y="835787"/>
            <a:ext cx="3162300" cy="2663100"/>
          </a:xfrm>
          <a:prstGeom prst="rect">
            <a:avLst/>
          </a:prstGeom>
          <a:noFill/>
          <a:ln>
            <a:noFill/>
          </a:ln>
        </p:spPr>
        <p:txBody>
          <a:bodyPr lIns="45725" tIns="45725" rIns="45725" bIns="45725" anchor="t" anchorCtr="0">
            <a:noAutofit/>
          </a:bodyPr>
          <a:lstStyle/>
          <a:p>
            <a:pPr marL="0" marR="0" lvl="0" indent="0" algn="l" rtl="0">
              <a:lnSpc>
                <a:spcPct val="115000"/>
              </a:lnSpc>
              <a:spcBef>
                <a:spcPts val="0"/>
              </a:spcBef>
              <a:buSzPct val="25000"/>
              <a:buNone/>
            </a:pPr>
            <a:r>
              <a:rPr lang="en" sz="1700" b="0" i="0" u="none" strike="noStrike" cap="none">
                <a:latin typeface="Cutive"/>
                <a:ea typeface="Cutive"/>
                <a:cs typeface="Cutive"/>
                <a:sym typeface="Cutive"/>
              </a:rPr>
              <a:t>“We no longer build applications. We have, and are enriching, a module market sourced from industry and the ING global community. Modules are assembled into applications as the business requires.”</a:t>
            </a:r>
          </a:p>
        </p:txBody>
      </p:sp>
      <p:sp>
        <p:nvSpPr>
          <p:cNvPr id="303" name="Shape 303"/>
          <p:cNvSpPr/>
          <p:nvPr/>
        </p:nvSpPr>
        <p:spPr>
          <a:xfrm>
            <a:off x="5958149" y="3748150"/>
            <a:ext cx="3096599" cy="291299"/>
          </a:xfrm>
          <a:prstGeom prst="rect">
            <a:avLst/>
          </a:prstGeom>
          <a:noFill/>
          <a:ln>
            <a:noFill/>
          </a:ln>
        </p:spPr>
        <p:txBody>
          <a:bodyPr lIns="45725" tIns="45725" rIns="45725" bIns="45725" anchor="t" anchorCtr="0">
            <a:noAutofit/>
          </a:bodyPr>
          <a:lstStyle/>
          <a:p>
            <a:pPr marL="0" marR="0" lvl="0" indent="0" algn="l" rtl="0">
              <a:spcBef>
                <a:spcPts val="0"/>
              </a:spcBef>
              <a:buSzPct val="25000"/>
              <a:buNone/>
            </a:pPr>
            <a:r>
              <a:rPr lang="en" sz="1400" b="0" i="0" u="none" strike="noStrike" cap="none">
                <a:latin typeface="Roboto"/>
                <a:ea typeface="Roboto"/>
                <a:cs typeface="Roboto"/>
                <a:sym typeface="Roboto"/>
              </a:rPr>
              <a:t>- Ben Issa, ING Head of IT Strategy</a:t>
            </a:r>
          </a:p>
        </p:txBody>
      </p:sp>
    </p:spTree>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grpSp>
        <p:nvGrpSpPr>
          <p:cNvPr id="298" name="Shape 298"/>
          <p:cNvGrpSpPr/>
          <p:nvPr/>
        </p:nvGrpSpPr>
        <p:grpSpPr>
          <a:xfrm>
            <a:off x="-820138" y="117576"/>
            <a:ext cx="7835351" cy="5223566"/>
            <a:chOff x="0" y="0"/>
            <a:chExt cx="20894266" cy="13929509"/>
          </a:xfrm>
        </p:grpSpPr>
        <p:pic>
          <p:nvPicPr>
            <p:cNvPr id="299" name="Shape 299"/>
            <p:cNvPicPr preferRelativeResize="0"/>
            <p:nvPr/>
          </p:nvPicPr>
          <p:blipFill rotWithShape="1">
            <a:blip r:embed="rId3">
              <a:alphaModFix/>
            </a:blip>
            <a:srcRect/>
            <a:stretch/>
          </p:blipFill>
          <p:spPr>
            <a:xfrm>
              <a:off x="0" y="0"/>
              <a:ext cx="20894266" cy="13929509"/>
            </a:xfrm>
            <a:prstGeom prst="rect">
              <a:avLst/>
            </a:prstGeom>
            <a:noFill/>
            <a:ln>
              <a:noFill/>
            </a:ln>
          </p:spPr>
        </p:pic>
        <p:pic>
          <p:nvPicPr>
            <p:cNvPr id="300" name="Shape 300"/>
            <p:cNvPicPr preferRelativeResize="0"/>
            <p:nvPr/>
          </p:nvPicPr>
          <p:blipFill rotWithShape="1">
            <a:blip r:embed="rId4">
              <a:alphaModFix/>
            </a:blip>
            <a:srcRect t="20318" b="27643"/>
            <a:stretch/>
          </p:blipFill>
          <p:spPr>
            <a:xfrm>
              <a:off x="4704087" y="2041408"/>
              <a:ext cx="11268000" cy="6409536"/>
            </a:xfrm>
            <a:prstGeom prst="rect">
              <a:avLst/>
            </a:prstGeom>
            <a:noFill/>
            <a:ln>
              <a:noFill/>
            </a:ln>
          </p:spPr>
        </p:pic>
      </p:grpSp>
      <p:sp>
        <p:nvSpPr>
          <p:cNvPr id="301" name="Shape 301"/>
          <p:cNvSpPr/>
          <p:nvPr/>
        </p:nvSpPr>
        <p:spPr>
          <a:xfrm>
            <a:off x="1765699" y="4726050"/>
            <a:ext cx="4288800" cy="291299"/>
          </a:xfrm>
          <a:prstGeom prst="rect">
            <a:avLst/>
          </a:prstGeom>
          <a:noFill/>
          <a:ln>
            <a:noFill/>
          </a:ln>
        </p:spPr>
        <p:txBody>
          <a:bodyPr lIns="45725" tIns="45725" rIns="45725" bIns="45725" anchor="t" anchorCtr="0">
            <a:noAutofit/>
          </a:bodyPr>
          <a:lstStyle/>
          <a:p>
            <a:pPr marL="0" marR="0" lvl="0" indent="0" algn="l" rtl="0">
              <a:spcBef>
                <a:spcPts val="0"/>
              </a:spcBef>
              <a:buSzPct val="25000"/>
              <a:buNone/>
            </a:pPr>
            <a:r>
              <a:rPr lang="en" sz="1400" b="0" i="0" u="none" strike="noStrike" cap="none">
                <a:latin typeface="Roboto"/>
                <a:ea typeface="Roboto"/>
                <a:cs typeface="Roboto"/>
                <a:sym typeface="Roboto"/>
              </a:rPr>
              <a:t>Full article: http://goo.gl/gJbdKu</a:t>
            </a:r>
          </a:p>
        </p:txBody>
      </p:sp>
      <p:sp>
        <p:nvSpPr>
          <p:cNvPr id="302" name="Shape 302"/>
          <p:cNvSpPr/>
          <p:nvPr/>
        </p:nvSpPr>
        <p:spPr>
          <a:xfrm>
            <a:off x="5780244" y="835787"/>
            <a:ext cx="3162300" cy="2663100"/>
          </a:xfrm>
          <a:prstGeom prst="rect">
            <a:avLst/>
          </a:prstGeom>
          <a:noFill/>
          <a:ln>
            <a:noFill/>
          </a:ln>
        </p:spPr>
        <p:txBody>
          <a:bodyPr lIns="45725" tIns="45725" rIns="45725" bIns="45725" anchor="t" anchorCtr="0">
            <a:noAutofit/>
          </a:bodyPr>
          <a:lstStyle/>
          <a:p>
            <a:pPr marL="0" marR="0" lvl="0" indent="0" algn="l" rtl="0">
              <a:lnSpc>
                <a:spcPct val="115000"/>
              </a:lnSpc>
              <a:spcBef>
                <a:spcPts val="0"/>
              </a:spcBef>
              <a:buSzPct val="25000"/>
              <a:buNone/>
            </a:pPr>
            <a:r>
              <a:rPr lang="en" sz="1700" b="0" i="0" u="none" strike="noStrike" cap="none" dirty="0" smtClean="0">
                <a:latin typeface="Cutive"/>
                <a:ea typeface="Cutive"/>
                <a:cs typeface="Cutive"/>
                <a:sym typeface="Cutive"/>
              </a:rPr>
              <a:t>“Ya no construimos aplicaciones. Tenemos una libreria de modulos procedente de la comunidad global de ING. Los modulos se montan en las aplicaciones cuando estas los requieran.”</a:t>
            </a:r>
            <a:endParaRPr lang="en" sz="1700" b="0" i="0" u="none" strike="noStrike" cap="none" dirty="0">
              <a:latin typeface="Cutive"/>
              <a:ea typeface="Cutive"/>
              <a:cs typeface="Cutive"/>
              <a:sym typeface="Cutive"/>
            </a:endParaRPr>
          </a:p>
        </p:txBody>
      </p:sp>
      <p:sp>
        <p:nvSpPr>
          <p:cNvPr id="303" name="Shape 303"/>
          <p:cNvSpPr/>
          <p:nvPr/>
        </p:nvSpPr>
        <p:spPr>
          <a:xfrm>
            <a:off x="5958149" y="3748150"/>
            <a:ext cx="3096599" cy="291299"/>
          </a:xfrm>
          <a:prstGeom prst="rect">
            <a:avLst/>
          </a:prstGeom>
          <a:noFill/>
          <a:ln>
            <a:noFill/>
          </a:ln>
        </p:spPr>
        <p:txBody>
          <a:bodyPr lIns="45725" tIns="45725" rIns="45725" bIns="45725" anchor="t" anchorCtr="0">
            <a:noAutofit/>
          </a:bodyPr>
          <a:lstStyle/>
          <a:p>
            <a:pPr marL="0" marR="0" lvl="0" indent="0" algn="l" rtl="0">
              <a:spcBef>
                <a:spcPts val="0"/>
              </a:spcBef>
              <a:buSzPct val="25000"/>
              <a:buNone/>
            </a:pPr>
            <a:r>
              <a:rPr lang="en" sz="1400" b="0" i="0" u="none" strike="noStrike" cap="none">
                <a:latin typeface="Roboto"/>
                <a:ea typeface="Roboto"/>
                <a:cs typeface="Roboto"/>
                <a:sym typeface="Roboto"/>
              </a:rPr>
              <a:t>- Ben Issa, ING Head of IT Strategy</a:t>
            </a:r>
          </a:p>
        </p:txBody>
      </p:sp>
    </p:spTree>
    <p:extLst>
      <p:ext uri="{BB962C8B-B14F-4D97-AF65-F5344CB8AC3E}">
        <p14:creationId xmlns:p14="http://schemas.microsoft.com/office/powerpoint/2010/main" val="3457056658"/>
      </p:ext>
    </p:extLst>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Shape 128"/>
          <p:cNvPicPr preferRelativeResize="0"/>
          <p:nvPr/>
        </p:nvPicPr>
        <p:blipFill rotWithShape="1">
          <a:blip r:embed="rId3">
            <a:alphaModFix/>
          </a:blip>
          <a:srcRect/>
          <a:stretch/>
        </p:blipFill>
        <p:spPr>
          <a:xfrm>
            <a:off x="0" y="-476622"/>
            <a:ext cx="9144000" cy="6096744"/>
          </a:xfrm>
          <a:prstGeom prst="rect">
            <a:avLst/>
          </a:prstGeom>
          <a:noFill/>
          <a:ln>
            <a:noFill/>
          </a:ln>
        </p:spPr>
      </p:pic>
      <p:sp>
        <p:nvSpPr>
          <p:cNvPr id="129" name="Shape 129"/>
          <p:cNvSpPr/>
          <p:nvPr/>
        </p:nvSpPr>
        <p:spPr>
          <a:xfrm>
            <a:off x="6752472" y="4817217"/>
            <a:ext cx="2050256" cy="114300"/>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800" b="0" i="1" u="none" strike="noStrike" cap="none">
                <a:solidFill>
                  <a:srgbClr val="A7A7A7"/>
                </a:solidFill>
                <a:latin typeface="Roboto"/>
                <a:ea typeface="Roboto"/>
                <a:cs typeface="Roboto"/>
                <a:sym typeface="Roboto"/>
              </a:rPr>
              <a:t>https://goo.gl/5oqPUy</a:t>
            </a:r>
          </a:p>
        </p:txBody>
      </p:sp>
    </p:spTree>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384CF"/>
        </a:solidFill>
        <a:effectLst/>
      </p:bgPr>
    </p:bg>
    <p:spTree>
      <p:nvGrpSpPr>
        <p:cNvPr id="1" name="Shape 307"/>
        <p:cNvGrpSpPr/>
        <p:nvPr/>
      </p:nvGrpSpPr>
      <p:grpSpPr>
        <a:xfrm>
          <a:off x="0" y="0"/>
          <a:ext cx="0" cy="0"/>
          <a:chOff x="0" y="0"/>
          <a:chExt cx="0" cy="0"/>
        </a:xfrm>
      </p:grpSpPr>
      <p:pic>
        <p:nvPicPr>
          <p:cNvPr id="308" name="Shape 308"/>
          <p:cNvPicPr preferRelativeResize="0"/>
          <p:nvPr/>
        </p:nvPicPr>
        <p:blipFill>
          <a:blip r:embed="rId3">
            <a:alphaModFix/>
          </a:blip>
          <a:stretch>
            <a:fillRect/>
          </a:stretch>
        </p:blipFill>
        <p:spPr>
          <a:xfrm>
            <a:off x="-54825" y="-190528"/>
            <a:ext cx="9144000" cy="4033157"/>
          </a:xfrm>
          <a:prstGeom prst="rect">
            <a:avLst/>
          </a:prstGeom>
          <a:noFill/>
          <a:ln>
            <a:noFill/>
          </a:ln>
        </p:spPr>
      </p:pic>
      <p:sp>
        <p:nvSpPr>
          <p:cNvPr id="309" name="Shape 309"/>
          <p:cNvSpPr/>
          <p:nvPr/>
        </p:nvSpPr>
        <p:spPr>
          <a:xfrm>
            <a:off x="-68559" y="-36978"/>
            <a:ext cx="9281099" cy="5217599"/>
          </a:xfrm>
          <a:prstGeom prst="rect">
            <a:avLst/>
          </a:prstGeom>
          <a:solidFill>
            <a:srgbClr val="000000">
              <a:alpha val="51760"/>
            </a:srgbClr>
          </a:solidFill>
          <a:ln>
            <a:noFill/>
          </a:ln>
        </p:spPr>
        <p:txBody>
          <a:bodyPr lIns="45725" tIns="45725" rIns="45725" bIns="45725" anchor="ctr" anchorCtr="0">
            <a:noAutofit/>
          </a:bodyPr>
          <a:lstStyle/>
          <a:p>
            <a:pPr marL="0" marR="0" lvl="0" indent="0" algn="ctr" rtl="0">
              <a:spcBef>
                <a:spcPts val="0"/>
              </a:spcBef>
              <a:buNone/>
            </a:pPr>
            <a:endParaRPr sz="4200" b="0" i="0" u="none" strike="noStrike" cap="none">
              <a:latin typeface="Arial"/>
              <a:ea typeface="Arial"/>
              <a:cs typeface="Arial"/>
              <a:sym typeface="Arial"/>
            </a:endParaRPr>
          </a:p>
        </p:txBody>
      </p:sp>
      <p:sp>
        <p:nvSpPr>
          <p:cNvPr id="310" name="Shape 310"/>
          <p:cNvSpPr/>
          <p:nvPr/>
        </p:nvSpPr>
        <p:spPr>
          <a:xfrm>
            <a:off x="394800" y="3772625"/>
            <a:ext cx="8354400" cy="1195200"/>
          </a:xfrm>
          <a:prstGeom prst="rect">
            <a:avLst/>
          </a:prstGeom>
          <a:noFill/>
          <a:ln>
            <a:noFill/>
          </a:ln>
        </p:spPr>
        <p:txBody>
          <a:bodyPr lIns="45725" tIns="45725" rIns="45725" bIns="45725" anchor="t" anchorCtr="0">
            <a:noAutofit/>
          </a:bodyPr>
          <a:lstStyle/>
          <a:p>
            <a:pPr marL="0" marR="0" lvl="0" indent="0" algn="ctr" rtl="0">
              <a:spcBef>
                <a:spcPts val="0"/>
              </a:spcBef>
              <a:buSzPct val="25000"/>
              <a:buNone/>
            </a:pPr>
            <a:r>
              <a:rPr lang="en" sz="6000" b="1" i="0" u="none" strike="noStrike" cap="none" dirty="0" smtClean="0">
                <a:solidFill>
                  <a:srgbClr val="FFFFFF"/>
                </a:solidFill>
                <a:latin typeface="Helvetica Neue"/>
                <a:ea typeface="Helvetica Neue"/>
                <a:cs typeface="Helvetica Neue"/>
                <a:sym typeface="Helvetica Neue"/>
              </a:rPr>
              <a:t>300+</a:t>
            </a:r>
            <a:r>
              <a:rPr lang="en" sz="6000" b="1" dirty="0" smtClean="0">
                <a:solidFill>
                  <a:srgbClr val="FFFFFF"/>
                </a:solidFill>
                <a:latin typeface="Helvetica Neue"/>
                <a:ea typeface="Helvetica Neue"/>
                <a:cs typeface="Helvetica Neue"/>
                <a:sym typeface="Helvetica Neue"/>
              </a:rPr>
              <a:t> </a:t>
            </a:r>
            <a:r>
              <a:rPr lang="en" sz="4400" dirty="0" smtClean="0">
                <a:solidFill>
                  <a:srgbClr val="FFFFFF"/>
                </a:solidFill>
                <a:latin typeface="Helvetica Neue"/>
                <a:ea typeface="Helvetica Neue"/>
                <a:cs typeface="Helvetica Neue"/>
                <a:sym typeface="Helvetica Neue"/>
              </a:rPr>
              <a:t>proyectos</a:t>
            </a:r>
            <a:r>
              <a:rPr lang="en" sz="6000" b="1" dirty="0" smtClean="0">
                <a:solidFill>
                  <a:srgbClr val="FFFFFF"/>
                </a:solidFill>
                <a:latin typeface="Helvetica Neue"/>
                <a:ea typeface="Helvetica Neue"/>
                <a:cs typeface="Helvetica Neue"/>
                <a:sym typeface="Helvetica Neue"/>
              </a:rPr>
              <a:t> </a:t>
            </a:r>
            <a:r>
              <a:rPr lang="en" sz="6000" b="1" i="0" u="none" strike="noStrike" cap="none" dirty="0" smtClean="0">
                <a:solidFill>
                  <a:srgbClr val="FFFFFF"/>
                </a:solidFill>
                <a:latin typeface="Helvetica Neue"/>
                <a:ea typeface="Helvetica Neue"/>
                <a:cs typeface="Helvetica Neue"/>
                <a:sym typeface="Helvetica Neue"/>
              </a:rPr>
              <a:t>Google</a:t>
            </a:r>
            <a:endParaRPr lang="en" sz="6000" b="0" i="0" u="none" strike="noStrike" cap="none" dirty="0">
              <a:solidFill>
                <a:srgbClr val="FFFFFF"/>
              </a:solidFill>
              <a:latin typeface="Helvetica Neue"/>
              <a:ea typeface="Helvetica Neue"/>
              <a:cs typeface="Helvetica Neue"/>
              <a:sym typeface="Helvetica Neue"/>
            </a:endParaRPr>
          </a:p>
        </p:txBody>
      </p:sp>
    </p:spTree>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15" name="Shape 315"/>
          <p:cNvPicPr preferRelativeResize="0"/>
          <p:nvPr/>
        </p:nvPicPr>
        <p:blipFill rotWithShape="1">
          <a:blip r:embed="rId3">
            <a:alphaModFix/>
          </a:blip>
          <a:srcRect/>
          <a:stretch/>
        </p:blipFill>
        <p:spPr>
          <a:xfrm>
            <a:off x="0" y="0"/>
            <a:ext cx="9144000" cy="514349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20" name="Shape 320"/>
          <p:cNvPicPr preferRelativeResize="0"/>
          <p:nvPr/>
        </p:nvPicPr>
        <p:blipFill>
          <a:blip r:embed="rId3">
            <a:alphaModFix/>
          </a:blip>
          <a:stretch>
            <a:fillRect/>
          </a:stretch>
        </p:blipFill>
        <p:spPr>
          <a:xfrm>
            <a:off x="-99750" y="-54825"/>
            <a:ext cx="9343501" cy="52531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455A63"/>
        </a:solidFill>
        <a:effectLst/>
      </p:bgPr>
    </p:bg>
    <p:spTree>
      <p:nvGrpSpPr>
        <p:cNvPr id="1" name="Shape 324"/>
        <p:cNvGrpSpPr/>
        <p:nvPr/>
      </p:nvGrpSpPr>
      <p:grpSpPr>
        <a:xfrm>
          <a:off x="0" y="0"/>
          <a:ext cx="0" cy="0"/>
          <a:chOff x="0" y="0"/>
          <a:chExt cx="0" cy="0"/>
        </a:xfrm>
      </p:grpSpPr>
      <p:pic>
        <p:nvPicPr>
          <p:cNvPr id="325" name="Shape 325"/>
          <p:cNvPicPr preferRelativeResize="0"/>
          <p:nvPr/>
        </p:nvPicPr>
        <p:blipFill>
          <a:blip r:embed="rId3">
            <a:alphaModFix/>
          </a:blip>
          <a:stretch>
            <a:fillRect/>
          </a:stretch>
        </p:blipFill>
        <p:spPr>
          <a:xfrm>
            <a:off x="929375" y="161734"/>
            <a:ext cx="7056574" cy="4820030"/>
          </a:xfrm>
          <a:prstGeom prst="rect">
            <a:avLst/>
          </a:prstGeom>
          <a:noFill/>
          <a:ln>
            <a:noFill/>
          </a:ln>
        </p:spPr>
      </p:pic>
      <p:sp>
        <p:nvSpPr>
          <p:cNvPr id="326" name="Shape 326"/>
          <p:cNvSpPr/>
          <p:nvPr/>
        </p:nvSpPr>
        <p:spPr>
          <a:xfrm>
            <a:off x="303725" y="1252050"/>
            <a:ext cx="8307899" cy="3122726"/>
          </a:xfrm>
          <a:prstGeom prst="rect">
            <a:avLst/>
          </a:prstGeom>
          <a:noFill/>
          <a:ln>
            <a:noFill/>
          </a:ln>
        </p:spPr>
        <p:txBody>
          <a:bodyPr lIns="0" tIns="0" rIns="0" bIns="0" anchor="b" anchorCtr="0">
            <a:noAutofit/>
          </a:bodyPr>
          <a:lstStyle/>
          <a:p>
            <a:pPr marL="0" marR="0" lvl="0" indent="0" algn="ctr" rtl="0">
              <a:lnSpc>
                <a:spcPct val="90000"/>
              </a:lnSpc>
              <a:spcBef>
                <a:spcPts val="0"/>
              </a:spcBef>
              <a:buSzPct val="25000"/>
              <a:buNone/>
            </a:pPr>
            <a:r>
              <a:rPr lang="en" sz="8800" b="1" i="0" u="none" strike="noStrike" cap="none" dirty="0" smtClean="0">
                <a:solidFill>
                  <a:srgbClr val="FFFFFF"/>
                </a:solidFill>
                <a:latin typeface="Helvetica Neue"/>
                <a:ea typeface="Helvetica Neue"/>
                <a:cs typeface="Helvetica Neue"/>
                <a:sym typeface="Helvetica Neue"/>
              </a:rPr>
              <a:t>PREPARADO PARA PRODUCCIÓN</a:t>
            </a:r>
            <a:endParaRPr lang="en" sz="8800" b="1" i="0" u="none" strike="noStrike" cap="none" dirty="0">
              <a:solidFill>
                <a:srgbClr val="FFFFFF"/>
              </a:solidFill>
              <a:latin typeface="Helvetica Neue"/>
              <a:ea typeface="Helvetica Neue"/>
              <a:cs typeface="Helvetica Neue"/>
              <a:sym typeface="Helvetica Neue"/>
            </a:endParaRPr>
          </a:p>
        </p:txBody>
      </p:sp>
    </p:spTree>
  </p:cSld>
  <p:clrMapOvr>
    <a:masterClrMapping/>
  </p:clrMapOvr>
  <p:transition spd="slow">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Shape 331"/>
          <p:cNvSpPr/>
          <p:nvPr/>
        </p:nvSpPr>
        <p:spPr>
          <a:xfrm>
            <a:off x="-99781" y="-65755"/>
            <a:ext cx="9504611" cy="5421437"/>
          </a:xfrm>
          <a:prstGeom prst="rect">
            <a:avLst/>
          </a:prstGeom>
          <a:solidFill>
            <a:srgbClr val="00C1D4"/>
          </a:solidFill>
          <a:ln>
            <a:noFill/>
          </a:ln>
        </p:spPr>
        <p:txBody>
          <a:bodyPr lIns="0" tIns="0" rIns="0" bIns="0" anchor="ctr" anchorCtr="0">
            <a:noAutofit/>
          </a:bodyPr>
          <a:lstStyle/>
          <a:p>
            <a:pPr marL="0" marR="0" lvl="0" indent="0" algn="l" rtl="0">
              <a:spcBef>
                <a:spcPts val="0"/>
              </a:spcBef>
              <a:buNone/>
            </a:pPr>
            <a:endParaRPr sz="500" b="0" i="0" u="none" strike="noStrike" cap="none">
              <a:latin typeface="Arial"/>
              <a:ea typeface="Arial"/>
              <a:cs typeface="Arial"/>
              <a:sym typeface="Arial"/>
            </a:endParaRPr>
          </a:p>
        </p:txBody>
      </p:sp>
      <p:pic>
        <p:nvPicPr>
          <p:cNvPr id="332" name="Shape 332"/>
          <p:cNvPicPr preferRelativeResize="0"/>
          <p:nvPr/>
        </p:nvPicPr>
        <p:blipFill rotWithShape="1">
          <a:blip r:embed="rId3">
            <a:alphaModFix amt="50000"/>
          </a:blip>
          <a:srcRect/>
          <a:stretch/>
        </p:blipFill>
        <p:spPr>
          <a:xfrm>
            <a:off x="-1243332" y="-216346"/>
            <a:ext cx="6195770" cy="5576193"/>
          </a:xfrm>
          <a:prstGeom prst="rect">
            <a:avLst/>
          </a:prstGeom>
          <a:noFill/>
          <a:ln>
            <a:noFill/>
          </a:ln>
        </p:spPr>
      </p:pic>
      <p:sp>
        <p:nvSpPr>
          <p:cNvPr id="333" name="Shape 333"/>
          <p:cNvSpPr/>
          <p:nvPr/>
        </p:nvSpPr>
        <p:spPr>
          <a:xfrm>
            <a:off x="4652525" y="1042025"/>
            <a:ext cx="4491600" cy="2211600"/>
          </a:xfrm>
          <a:prstGeom prst="rect">
            <a:avLst/>
          </a:prstGeom>
          <a:noFill/>
          <a:ln>
            <a:noFill/>
          </a:ln>
        </p:spPr>
        <p:txBody>
          <a:bodyPr lIns="0" tIns="0" rIns="0" bIns="0" anchor="ctr" anchorCtr="0">
            <a:noAutofit/>
          </a:bodyPr>
          <a:lstStyle/>
          <a:p>
            <a:pPr marL="0" marR="0" lvl="0" indent="0" algn="l" rtl="0">
              <a:lnSpc>
                <a:spcPct val="100000"/>
              </a:lnSpc>
              <a:spcBef>
                <a:spcPts val="0"/>
              </a:spcBef>
              <a:buSzPct val="25000"/>
              <a:buNone/>
            </a:pPr>
            <a:r>
              <a:rPr lang="es-ES" sz="4800" dirty="0" smtClean="0">
                <a:solidFill>
                  <a:srgbClr val="FFFFFF"/>
                </a:solidFill>
                <a:latin typeface="Bree Serif"/>
                <a:ea typeface="Bree Serif"/>
                <a:cs typeface="Bree Serif"/>
                <a:sym typeface="Bree Serif"/>
              </a:rPr>
              <a:t>Construyamos un elemento</a:t>
            </a:r>
            <a:r>
              <a:rPr lang="en" sz="4800" b="0" i="0" u="none" strike="noStrike" cap="none" dirty="0" smtClean="0">
                <a:solidFill>
                  <a:srgbClr val="FFFFFF"/>
                </a:solidFill>
                <a:latin typeface="Bree Serif"/>
                <a:ea typeface="Bree Serif"/>
                <a:cs typeface="Bree Serif"/>
                <a:sym typeface="Bree Serif"/>
              </a:rPr>
              <a:t>!</a:t>
            </a:r>
            <a:endParaRPr lang="en" sz="4800" b="0" i="0" u="none" strike="noStrike" cap="none" dirty="0">
              <a:solidFill>
                <a:srgbClr val="FFFFFF"/>
              </a:solidFill>
              <a:latin typeface="Bree Serif"/>
              <a:ea typeface="Bree Serif"/>
              <a:cs typeface="Bree Serif"/>
              <a:sym typeface="Bree Serif"/>
            </a:endParaRPr>
          </a:p>
        </p:txBody>
      </p:sp>
      <p:sp>
        <p:nvSpPr>
          <p:cNvPr id="334" name="Shape 334"/>
          <p:cNvSpPr/>
          <p:nvPr/>
        </p:nvSpPr>
        <p:spPr>
          <a:xfrm>
            <a:off x="6752472" y="4817217"/>
            <a:ext cx="2050256" cy="114300"/>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800" b="0" i="1" u="none" strike="noStrike" cap="none">
                <a:solidFill>
                  <a:srgbClr val="DDDDDD"/>
                </a:solidFill>
                <a:latin typeface="Roboto"/>
                <a:ea typeface="Roboto"/>
                <a:cs typeface="Roboto"/>
                <a:sym typeface="Roboto"/>
              </a:rPr>
              <a:t>Image by Gloria Viganò for the Noun Project</a:t>
            </a:r>
          </a:p>
        </p:txBody>
      </p:sp>
    </p:spTree>
  </p:cSld>
  <p:clrMapOvr>
    <a:masterClrMapping/>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339" name="Shape 339"/>
          <p:cNvPicPr preferRelativeResize="0"/>
          <p:nvPr/>
        </p:nvPicPr>
        <p:blipFill rotWithShape="1">
          <a:blip r:embed="rId3">
            <a:alphaModFix/>
          </a:blip>
          <a:srcRect/>
          <a:stretch/>
        </p:blipFill>
        <p:spPr>
          <a:xfrm>
            <a:off x="-5204594" y="-2146083"/>
            <a:ext cx="19553187" cy="14664891"/>
          </a:xfrm>
          <a:prstGeom prst="rect">
            <a:avLst/>
          </a:prstGeom>
          <a:noFill/>
          <a:ln>
            <a:noFill/>
          </a:ln>
        </p:spPr>
      </p:pic>
      <p:grpSp>
        <p:nvGrpSpPr>
          <p:cNvPr id="340" name="Shape 340"/>
          <p:cNvGrpSpPr/>
          <p:nvPr/>
        </p:nvGrpSpPr>
        <p:grpSpPr>
          <a:xfrm>
            <a:off x="655684" y="1090612"/>
            <a:ext cx="7832632" cy="750487"/>
            <a:chOff x="0" y="0"/>
            <a:chExt cx="20887016" cy="2001300"/>
          </a:xfrm>
        </p:grpSpPr>
        <p:sp>
          <p:nvSpPr>
            <p:cNvPr id="341" name="Shape 341"/>
            <p:cNvSpPr/>
            <p:nvPr/>
          </p:nvSpPr>
          <p:spPr>
            <a:xfrm>
              <a:off x="0" y="0"/>
              <a:ext cx="20887016" cy="2001300"/>
            </a:xfrm>
            <a:prstGeom prst="rect">
              <a:avLst/>
            </a:prstGeom>
            <a:solidFill>
              <a:srgbClr val="03A9F4"/>
            </a:solidFill>
            <a:ln>
              <a:noFill/>
            </a:ln>
          </p:spPr>
          <p:txBody>
            <a:bodyPr lIns="25725" tIns="25725" rIns="25725" bIns="25725" anchor="t" anchorCtr="0">
              <a:noAutofit/>
            </a:bodyPr>
            <a:lstStyle/>
            <a:p>
              <a:pPr marL="0" marR="0" lvl="0" indent="0" algn="l" rtl="0">
                <a:lnSpc>
                  <a:spcPct val="90000"/>
                </a:lnSpc>
                <a:spcBef>
                  <a:spcPts val="0"/>
                </a:spcBef>
                <a:buNone/>
              </a:pPr>
              <a:endParaRPr sz="1900" b="0" i="0" u="none" strike="noStrike" cap="none">
                <a:solidFill>
                  <a:srgbClr val="404040"/>
                </a:solidFill>
                <a:latin typeface="Roboto"/>
                <a:ea typeface="Roboto"/>
                <a:cs typeface="Roboto"/>
                <a:sym typeface="Roboto"/>
              </a:endParaRPr>
            </a:p>
          </p:txBody>
        </p:sp>
        <p:sp>
          <p:nvSpPr>
            <p:cNvPr id="342" name="Shape 342"/>
            <p:cNvSpPr/>
            <p:nvPr/>
          </p:nvSpPr>
          <p:spPr>
            <a:xfrm>
              <a:off x="635379" y="348194"/>
              <a:ext cx="10555609" cy="1304910"/>
            </a:xfrm>
            <a:prstGeom prst="rect">
              <a:avLst/>
            </a:prstGeom>
            <a:noFill/>
            <a:ln>
              <a:noFill/>
            </a:ln>
          </p:spPr>
          <p:txBody>
            <a:bodyPr lIns="0" tIns="0" rIns="0" bIns="0" anchor="ctr" anchorCtr="0">
              <a:noAutofit/>
            </a:bodyPr>
            <a:lstStyle/>
            <a:p>
              <a:pPr marL="0" marR="0" lvl="0" indent="0" algn="l" rtl="0">
                <a:lnSpc>
                  <a:spcPct val="90000"/>
                </a:lnSpc>
                <a:spcBef>
                  <a:spcPts val="0"/>
                </a:spcBef>
                <a:buSzPct val="25000"/>
                <a:buNone/>
              </a:pPr>
              <a:r>
                <a:rPr lang="en" sz="1500" b="0" i="0" u="none" strike="noStrike" cap="none">
                  <a:solidFill>
                    <a:srgbClr val="FFFFFF"/>
                  </a:solidFill>
                  <a:latin typeface="Roboto"/>
                  <a:ea typeface="Roboto"/>
                  <a:cs typeface="Roboto"/>
                  <a:sym typeface="Roboto"/>
                </a:rPr>
                <a:t>Hey user! Something </a:t>
              </a:r>
              <a:r>
                <a:rPr lang="en" sz="1500" b="1" i="0" u="none" strike="noStrike" cap="none">
                  <a:solidFill>
                    <a:srgbClr val="FFFFFF"/>
                  </a:solidFill>
                  <a:latin typeface="Roboto"/>
                  <a:ea typeface="Roboto"/>
                  <a:cs typeface="Roboto"/>
                  <a:sym typeface="Roboto"/>
                </a:rPr>
                <a:t>awesome</a:t>
              </a:r>
              <a:r>
                <a:rPr lang="en" sz="1500" b="0" i="0" u="none" strike="noStrike" cap="none">
                  <a:solidFill>
                    <a:srgbClr val="FFFFFF"/>
                  </a:solidFill>
                  <a:latin typeface="Roboto"/>
                  <a:ea typeface="Roboto"/>
                  <a:cs typeface="Roboto"/>
                  <a:sym typeface="Roboto"/>
                </a:rPr>
                <a:t> happened!</a:t>
              </a:r>
            </a:p>
          </p:txBody>
        </p:sp>
      </p:grpSp>
    </p:spTree>
  </p:cSld>
  <p:clrMapOvr>
    <a:masterClrMapping/>
  </p:clrMapOvr>
  <p:transition spd="slow">
    <p:cu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pic>
        <p:nvPicPr>
          <p:cNvPr id="347" name="Shape 347"/>
          <p:cNvPicPr preferRelativeResize="0"/>
          <p:nvPr/>
        </p:nvPicPr>
        <p:blipFill rotWithShape="1">
          <a:blip r:embed="rId3">
            <a:alphaModFix/>
          </a:blip>
          <a:srcRect/>
          <a:stretch/>
        </p:blipFill>
        <p:spPr>
          <a:xfrm>
            <a:off x="-5204594" y="-2147887"/>
            <a:ext cx="19553187" cy="14664891"/>
          </a:xfrm>
          <a:prstGeom prst="rect">
            <a:avLst/>
          </a:prstGeom>
          <a:noFill/>
          <a:ln>
            <a:noFill/>
          </a:ln>
        </p:spPr>
      </p:pic>
      <p:sp>
        <p:nvSpPr>
          <p:cNvPr id="348" name="Shape 348"/>
          <p:cNvSpPr/>
          <p:nvPr/>
        </p:nvSpPr>
        <p:spPr>
          <a:xfrm>
            <a:off x="8199626" y="1065403"/>
            <a:ext cx="136248" cy="489341"/>
          </a:xfrm>
          <a:prstGeom prst="rect">
            <a:avLst/>
          </a:prstGeom>
          <a:noFill/>
          <a:ln>
            <a:noFill/>
          </a:ln>
        </p:spPr>
        <p:txBody>
          <a:bodyPr lIns="0" tIns="0" rIns="0" bIns="0" anchor="ctr" anchorCtr="0">
            <a:noAutofit/>
          </a:bodyPr>
          <a:lstStyle/>
          <a:p>
            <a:pPr marL="0" marR="0" lvl="0" indent="0" algn="l" rtl="0">
              <a:lnSpc>
                <a:spcPct val="90000"/>
              </a:lnSpc>
              <a:spcBef>
                <a:spcPts val="0"/>
              </a:spcBef>
              <a:buSzPct val="25000"/>
              <a:buNone/>
            </a:pPr>
            <a:r>
              <a:rPr lang="en" sz="1500" b="0" i="0" u="none" strike="noStrike" cap="none">
                <a:solidFill>
                  <a:srgbClr val="FFFFFF"/>
                </a:solidFill>
                <a:latin typeface="Roboto"/>
                <a:ea typeface="Roboto"/>
                <a:cs typeface="Roboto"/>
                <a:sym typeface="Roboto"/>
              </a:rPr>
              <a:t>x</a:t>
            </a:r>
          </a:p>
        </p:txBody>
      </p:sp>
      <p:sp>
        <p:nvSpPr>
          <p:cNvPr id="349" name="Shape 349"/>
          <p:cNvSpPr/>
          <p:nvPr/>
        </p:nvSpPr>
        <p:spPr>
          <a:xfrm>
            <a:off x="-95250" y="-123825"/>
            <a:ext cx="9334500" cy="5391149"/>
          </a:xfrm>
          <a:prstGeom prst="rect">
            <a:avLst/>
          </a:prstGeom>
          <a:solidFill>
            <a:srgbClr val="3F3F3F">
              <a:alpha val="80000"/>
            </a:srgbClr>
          </a:solidFill>
          <a:ln>
            <a:noFill/>
          </a:ln>
        </p:spPr>
        <p:txBody>
          <a:bodyPr lIns="0" tIns="0" rIns="0" bIns="0" anchor="ctr" anchorCtr="0">
            <a:noAutofit/>
          </a:bodyPr>
          <a:lstStyle/>
          <a:p>
            <a:pPr marL="0" marR="0" lvl="0" indent="0" algn="l" rtl="0">
              <a:spcBef>
                <a:spcPts val="0"/>
              </a:spcBef>
              <a:buNone/>
            </a:pPr>
            <a:endParaRPr sz="500" b="0" i="0" u="none" strike="noStrike" cap="none">
              <a:latin typeface="Arial"/>
              <a:ea typeface="Arial"/>
              <a:cs typeface="Arial"/>
              <a:sym typeface="Arial"/>
            </a:endParaRPr>
          </a:p>
        </p:txBody>
      </p:sp>
      <p:grpSp>
        <p:nvGrpSpPr>
          <p:cNvPr id="350" name="Shape 350"/>
          <p:cNvGrpSpPr/>
          <p:nvPr/>
        </p:nvGrpSpPr>
        <p:grpSpPr>
          <a:xfrm>
            <a:off x="655684" y="1090612"/>
            <a:ext cx="7832632" cy="750487"/>
            <a:chOff x="0" y="0"/>
            <a:chExt cx="20887016" cy="2001300"/>
          </a:xfrm>
        </p:grpSpPr>
        <p:sp>
          <p:nvSpPr>
            <p:cNvPr id="351" name="Shape 351"/>
            <p:cNvSpPr/>
            <p:nvPr/>
          </p:nvSpPr>
          <p:spPr>
            <a:xfrm>
              <a:off x="0" y="0"/>
              <a:ext cx="20887016" cy="2001300"/>
            </a:xfrm>
            <a:prstGeom prst="rect">
              <a:avLst/>
            </a:prstGeom>
            <a:solidFill>
              <a:srgbClr val="03A9F4"/>
            </a:solidFill>
            <a:ln>
              <a:noFill/>
            </a:ln>
          </p:spPr>
          <p:txBody>
            <a:bodyPr lIns="25725" tIns="25725" rIns="25725" bIns="25725" anchor="t" anchorCtr="0">
              <a:noAutofit/>
            </a:bodyPr>
            <a:lstStyle/>
            <a:p>
              <a:pPr marL="0" marR="0" lvl="0" indent="0" algn="l" rtl="0">
                <a:lnSpc>
                  <a:spcPct val="90000"/>
                </a:lnSpc>
                <a:spcBef>
                  <a:spcPts val="0"/>
                </a:spcBef>
                <a:buNone/>
              </a:pPr>
              <a:endParaRPr sz="1900" b="0" i="0" u="none" strike="noStrike" cap="none">
                <a:solidFill>
                  <a:srgbClr val="404040"/>
                </a:solidFill>
                <a:latin typeface="Roboto"/>
                <a:ea typeface="Roboto"/>
                <a:cs typeface="Roboto"/>
                <a:sym typeface="Roboto"/>
              </a:endParaRPr>
            </a:p>
          </p:txBody>
        </p:sp>
        <p:sp>
          <p:nvSpPr>
            <p:cNvPr id="352" name="Shape 352"/>
            <p:cNvSpPr/>
            <p:nvPr/>
          </p:nvSpPr>
          <p:spPr>
            <a:xfrm>
              <a:off x="635379" y="348193"/>
              <a:ext cx="10555608" cy="1304912"/>
            </a:xfrm>
            <a:prstGeom prst="rect">
              <a:avLst/>
            </a:prstGeom>
            <a:noFill/>
            <a:ln>
              <a:noFill/>
            </a:ln>
          </p:spPr>
          <p:txBody>
            <a:bodyPr lIns="0" tIns="0" rIns="0" bIns="0" anchor="ctr" anchorCtr="0">
              <a:noAutofit/>
            </a:bodyPr>
            <a:lstStyle/>
            <a:p>
              <a:pPr marL="0" marR="0" lvl="0" indent="0" algn="l" rtl="0">
                <a:lnSpc>
                  <a:spcPct val="90000"/>
                </a:lnSpc>
                <a:spcBef>
                  <a:spcPts val="0"/>
                </a:spcBef>
                <a:buSzPct val="25000"/>
                <a:buNone/>
              </a:pPr>
              <a:r>
                <a:rPr lang="en" sz="1500" b="0" i="0" u="none" strike="noStrike" cap="none">
                  <a:solidFill>
                    <a:srgbClr val="FFFFFF"/>
                  </a:solidFill>
                  <a:latin typeface="Roboto"/>
                  <a:ea typeface="Roboto"/>
                  <a:cs typeface="Roboto"/>
                  <a:sym typeface="Roboto"/>
                </a:rPr>
                <a:t>Hey user! Something </a:t>
              </a:r>
              <a:r>
                <a:rPr lang="en" sz="1500" b="1" i="0" u="none" strike="noStrike" cap="none">
                  <a:solidFill>
                    <a:srgbClr val="FFFFFF"/>
                  </a:solidFill>
                  <a:latin typeface="Roboto"/>
                  <a:ea typeface="Roboto"/>
                  <a:cs typeface="Roboto"/>
                  <a:sym typeface="Roboto"/>
                </a:rPr>
                <a:t>awesome</a:t>
              </a:r>
              <a:r>
                <a:rPr lang="en" sz="1500" b="0" i="0" u="none" strike="noStrike" cap="none">
                  <a:solidFill>
                    <a:srgbClr val="FFFFFF"/>
                  </a:solidFill>
                  <a:latin typeface="Roboto"/>
                  <a:ea typeface="Roboto"/>
                  <a:cs typeface="Roboto"/>
                  <a:sym typeface="Roboto"/>
                </a:rPr>
                <a:t> happened!</a:t>
              </a:r>
            </a:p>
          </p:txBody>
        </p:sp>
      </p:grpSp>
      <p:pic>
        <p:nvPicPr>
          <p:cNvPr id="353" name="Shape 353"/>
          <p:cNvPicPr preferRelativeResize="0"/>
          <p:nvPr/>
        </p:nvPicPr>
        <p:blipFill rotWithShape="1">
          <a:blip r:embed="rId4">
            <a:alphaModFix/>
          </a:blip>
          <a:srcRect/>
          <a:stretch/>
        </p:blipFill>
        <p:spPr>
          <a:xfrm rot="-5400000">
            <a:off x="4102382" y="2283997"/>
            <a:ext cx="939234" cy="364347"/>
          </a:xfrm>
          <a:prstGeom prst="rect">
            <a:avLst/>
          </a:prstGeom>
          <a:noFill/>
          <a:ln>
            <a:noFill/>
          </a:ln>
        </p:spPr>
      </p:pic>
      <p:sp>
        <p:nvSpPr>
          <p:cNvPr id="354" name="Shape 354"/>
          <p:cNvSpPr/>
          <p:nvPr/>
        </p:nvSpPr>
        <p:spPr>
          <a:xfrm>
            <a:off x="1204912" y="2914173"/>
            <a:ext cx="6706553" cy="1034415"/>
          </a:xfrm>
          <a:prstGeom prst="rect">
            <a:avLst/>
          </a:prstGeom>
          <a:noFill/>
          <a:ln>
            <a:noFill/>
          </a:ln>
        </p:spPr>
        <p:txBody>
          <a:bodyPr lIns="0" tIns="0" rIns="0" bIns="0" anchor="t" anchorCtr="0">
            <a:noAutofit/>
          </a:bodyPr>
          <a:lstStyle/>
          <a:p>
            <a:pPr marL="0" marR="0" lvl="0" indent="0" algn="l" rtl="0">
              <a:lnSpc>
                <a:spcPct val="90000"/>
              </a:lnSpc>
              <a:spcBef>
                <a:spcPts val="0"/>
              </a:spcBef>
              <a:buSzPct val="25000"/>
              <a:buNone/>
            </a:pPr>
            <a:r>
              <a:rPr lang="en" sz="7500" b="1" i="0" u="none" strike="noStrike" cap="none">
                <a:solidFill>
                  <a:srgbClr val="FFFFFF"/>
                </a:solidFill>
                <a:latin typeface="Inconsolata"/>
                <a:ea typeface="Inconsolata"/>
                <a:cs typeface="Inconsolata"/>
                <a:sym typeface="Inconsolata"/>
              </a:rPr>
              <a:t>&lt;alert-banner&gt;</a:t>
            </a:r>
          </a:p>
        </p:txBody>
      </p:sp>
    </p:spTree>
  </p:cSld>
  <p:clrMapOvr>
    <a:masterClrMapping/>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Shape 359"/>
          <p:cNvSpPr/>
          <p:nvPr/>
        </p:nvSpPr>
        <p:spPr>
          <a:xfrm>
            <a:off x="766610" y="381018"/>
            <a:ext cx="2293583" cy="276225"/>
          </a:xfrm>
          <a:prstGeom prst="rect">
            <a:avLst/>
          </a:prstGeom>
          <a:noFill/>
          <a:ln>
            <a:noFill/>
          </a:ln>
        </p:spPr>
        <p:txBody>
          <a:bodyPr lIns="0" tIns="0" rIns="0" bIns="0" anchor="t" anchorCtr="0">
            <a:noAutofit/>
          </a:bodyPr>
          <a:lstStyle/>
          <a:p>
            <a:pPr marL="0" marR="0" lvl="2" indent="0" algn="l" rtl="0">
              <a:lnSpc>
                <a:spcPct val="90000"/>
              </a:lnSpc>
              <a:spcBef>
                <a:spcPts val="0"/>
              </a:spcBef>
              <a:buSzPct val="25000"/>
              <a:buNone/>
            </a:pPr>
            <a:r>
              <a:rPr lang="en" sz="1900" b="0" i="0" u="none" strike="noStrike" cap="none">
                <a:solidFill>
                  <a:srgbClr val="FFFFFF"/>
                </a:solidFill>
                <a:latin typeface="Roboto"/>
                <a:ea typeface="Roboto"/>
                <a:cs typeface="Roboto"/>
                <a:sym typeface="Roboto"/>
              </a:rPr>
              <a:t>alert-banner.html</a:t>
            </a:r>
          </a:p>
        </p:txBody>
      </p:sp>
      <p:sp>
        <p:nvSpPr>
          <p:cNvPr id="360" name="Shape 360"/>
          <p:cNvSpPr/>
          <p:nvPr/>
        </p:nvSpPr>
        <p:spPr>
          <a:xfrm>
            <a:off x="791842" y="1199673"/>
            <a:ext cx="2991802" cy="2154555"/>
          </a:xfrm>
          <a:prstGeom prst="rect">
            <a:avLst/>
          </a:prstGeom>
          <a:noFill/>
          <a:ln>
            <a:noFill/>
          </a:ln>
        </p:spPr>
        <p:txBody>
          <a:bodyPr lIns="0" tIns="0" rIns="0" bIns="0" anchor="t" anchorCtr="0">
            <a:noAutofit/>
          </a:bodyPr>
          <a:lstStyle/>
          <a:p>
            <a:pPr marL="0" marR="0" lvl="0" indent="0" algn="l" rtl="0">
              <a:lnSpc>
                <a:spcPct val="120000"/>
              </a:lnSpc>
              <a:spcBef>
                <a:spcPts val="0"/>
              </a:spcBef>
              <a:buSzPct val="25000"/>
              <a:buNone/>
            </a:pPr>
            <a:r>
              <a:rPr lang="en" sz="1500" b="0" i="0" u="none" strike="noStrike" cap="none">
                <a:solidFill>
                  <a:srgbClr val="7BAAF7"/>
                </a:solidFill>
                <a:latin typeface="Inconsolata"/>
                <a:ea typeface="Inconsolata"/>
                <a:cs typeface="Inconsolata"/>
                <a:sym typeface="Inconsolata"/>
              </a:rPr>
              <a:t>&lt;dom-module</a:t>
            </a: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F06292"/>
                </a:solidFill>
                <a:latin typeface="Inconsolata"/>
                <a:ea typeface="Inconsolata"/>
                <a:cs typeface="Inconsolata"/>
                <a:sym typeface="Inconsolata"/>
              </a:rPr>
              <a:t>id</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57BB8A"/>
                </a:solidFill>
                <a:latin typeface="Inconsolata"/>
                <a:ea typeface="Inconsolata"/>
                <a:cs typeface="Inconsolata"/>
                <a:sym typeface="Inconsolata"/>
              </a:rPr>
              <a:t>“alert-banner"</a:t>
            </a:r>
            <a:r>
              <a:rPr lang="en" sz="1500" b="0" i="0" u="none" strike="noStrike" cap="none">
                <a:solidFill>
                  <a:srgbClr val="7BAAF7"/>
                </a:solidFill>
                <a:latin typeface="Inconsolata"/>
                <a:ea typeface="Inconsolata"/>
                <a:cs typeface="Inconsolata"/>
                <a:sym typeface="Inconsolata"/>
              </a:rPr>
              <a:t>&gt;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7BAAF7"/>
                </a:solidFill>
                <a:latin typeface="Inconsolata"/>
                <a:ea typeface="Inconsolata"/>
                <a:cs typeface="Inconsolata"/>
                <a:sym typeface="Inconsolata"/>
              </a:rPr>
              <a:t>&lt;template&gt;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7BAAF7"/>
                </a:solidFill>
                <a:latin typeface="Inconsolata"/>
                <a:ea typeface="Inconsolata"/>
                <a:cs typeface="Inconsolata"/>
                <a:sym typeface="Inconsolata"/>
              </a:rPr>
              <a:t>&lt;/template&gt;</a:t>
            </a:r>
          </a:p>
          <a:p>
            <a:pPr marL="0" marR="0" lvl="0" indent="0" algn="l" rtl="0">
              <a:lnSpc>
                <a:spcPct val="120000"/>
              </a:lnSpc>
              <a:spcBef>
                <a:spcPts val="0"/>
              </a:spcBef>
              <a:buSzPct val="25000"/>
              <a:buNone/>
            </a:pPr>
            <a:r>
              <a:rPr lang="en" sz="1500" b="0" i="0" u="none" strike="noStrike" cap="none">
                <a:solidFill>
                  <a:srgbClr val="7BAAF7"/>
                </a:solidFill>
                <a:latin typeface="Inconsolata"/>
                <a:ea typeface="Inconsolata"/>
                <a:cs typeface="Inconsolata"/>
                <a:sym typeface="Inconsolata"/>
              </a:rPr>
              <a:t>  &lt;script&gt;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FF8A65"/>
                </a:solidFill>
                <a:latin typeface="Inconsolata"/>
                <a:ea typeface="Inconsolata"/>
                <a:cs typeface="Inconsolata"/>
                <a:sym typeface="Inconsolata"/>
              </a:rPr>
              <a:t>Polymer</a:t>
            </a:r>
            <a:r>
              <a:rPr lang="en" sz="1500" b="0" i="0" u="none" strike="noStrike" cap="none">
                <a:solidFill>
                  <a:srgbClr val="A3A3A3"/>
                </a:solidFill>
                <a:latin typeface="Inconsolata"/>
                <a:ea typeface="Inconsolata"/>
                <a:cs typeface="Inconsolata"/>
                <a:sym typeface="Inconsolata"/>
              </a:rPr>
              <a: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is</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57BB8A"/>
                </a:solidFill>
                <a:latin typeface="Inconsolata"/>
                <a:ea typeface="Inconsolata"/>
                <a:cs typeface="Inconsolata"/>
                <a:sym typeface="Inconsolata"/>
              </a:rPr>
              <a:t>‘alert-banner'</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A3A3A3"/>
                </a:solidFill>
                <a:latin typeface="Inconsolata"/>
                <a:ea typeface="Inconsolata"/>
                <a:cs typeface="Inconsolata"/>
                <a:sym typeface="Inconsolata"/>
              </a:rPr>
              <a: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7BAAF7"/>
                </a:solidFill>
                <a:latin typeface="Inconsolata"/>
                <a:ea typeface="Inconsolata"/>
                <a:cs typeface="Inconsolata"/>
                <a:sym typeface="Inconsolata"/>
              </a:rPr>
              <a:t>&lt;/script&gt;</a:t>
            </a:r>
          </a:p>
          <a:p>
            <a:pPr marL="0" marR="0" lvl="0" indent="0" algn="l" rtl="0">
              <a:lnSpc>
                <a:spcPct val="120000"/>
              </a:lnSpc>
              <a:spcBef>
                <a:spcPts val="0"/>
              </a:spcBef>
              <a:buSzPct val="25000"/>
              <a:buNone/>
            </a:pPr>
            <a:r>
              <a:rPr lang="en" sz="1500" b="0" i="0" u="none" strike="noStrike" cap="none">
                <a:solidFill>
                  <a:srgbClr val="7BAAF7"/>
                </a:solidFill>
                <a:latin typeface="Inconsolata"/>
                <a:ea typeface="Inconsolata"/>
                <a:cs typeface="Inconsolata"/>
                <a:sym typeface="Inconsolata"/>
              </a:rPr>
              <a:t>&lt;/dom-module&gt;</a:t>
            </a:r>
          </a:p>
        </p:txBody>
      </p:sp>
      <p:sp>
        <p:nvSpPr>
          <p:cNvPr id="361" name="Shape 361"/>
          <p:cNvSpPr/>
          <p:nvPr/>
        </p:nvSpPr>
        <p:spPr>
          <a:xfrm>
            <a:off x="780573" y="849629"/>
            <a:ext cx="4896802" cy="434340"/>
          </a:xfrm>
          <a:prstGeom prst="rect">
            <a:avLst/>
          </a:prstGeom>
          <a:noFill/>
          <a:ln>
            <a:noFill/>
          </a:ln>
        </p:spPr>
        <p:txBody>
          <a:bodyPr lIns="17150" tIns="17150" rIns="17150" bIns="17150" anchor="t" anchorCtr="0">
            <a:noAutofit/>
          </a:bodyPr>
          <a:lstStyle/>
          <a:p>
            <a:pPr marL="0" marR="0" lvl="0" indent="0" algn="l" rtl="0">
              <a:spcBef>
                <a:spcPts val="0"/>
              </a:spcBef>
              <a:buSzPct val="25000"/>
              <a:buNone/>
            </a:pPr>
            <a:r>
              <a:rPr lang="en" sz="1500" b="0" i="0" u="none" strike="noStrike" cap="none">
                <a:solidFill>
                  <a:srgbClr val="82B1FF"/>
                </a:solidFill>
                <a:latin typeface="Inconsolata"/>
                <a:ea typeface="Inconsolata"/>
                <a:cs typeface="Inconsolata"/>
                <a:sym typeface="Inconsolata"/>
              </a:rPr>
              <a:t>&lt;link</a:t>
            </a:r>
            <a:r>
              <a:rPr lang="en" sz="1500" b="0" i="0" u="none" strike="noStrike" cap="none">
                <a:latin typeface="Inconsolata"/>
                <a:ea typeface="Inconsolata"/>
                <a:cs typeface="Inconsolata"/>
                <a:sym typeface="Inconsolata"/>
              </a:rPr>
              <a:t> </a:t>
            </a:r>
            <a:r>
              <a:rPr lang="en" sz="1500" b="0" i="0" u="none" strike="noStrike" cap="none">
                <a:solidFill>
                  <a:srgbClr val="F06292"/>
                </a:solidFill>
                <a:latin typeface="Inconsolata"/>
                <a:ea typeface="Inconsolata"/>
                <a:cs typeface="Inconsolata"/>
                <a:sym typeface="Inconsolata"/>
              </a:rPr>
              <a:t>rel</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81C784"/>
                </a:solidFill>
                <a:latin typeface="Inconsolata"/>
                <a:ea typeface="Inconsolata"/>
                <a:cs typeface="Inconsolata"/>
                <a:sym typeface="Inconsolata"/>
              </a:rPr>
              <a:t>“import”</a:t>
            </a:r>
            <a:r>
              <a:rPr lang="en" sz="1500" b="0" i="0" u="none" strike="noStrike" cap="none">
                <a:latin typeface="Inconsolata"/>
                <a:ea typeface="Inconsolata"/>
                <a:cs typeface="Inconsolata"/>
                <a:sym typeface="Inconsolata"/>
              </a:rPr>
              <a:t> </a:t>
            </a:r>
            <a:r>
              <a:rPr lang="en" sz="1500" b="0" i="0" u="none" strike="noStrike" cap="none">
                <a:solidFill>
                  <a:srgbClr val="F06292"/>
                </a:solidFill>
                <a:latin typeface="Inconsolata"/>
                <a:ea typeface="Inconsolata"/>
                <a:cs typeface="Inconsolata"/>
                <a:sym typeface="Inconsolata"/>
              </a:rPr>
              <a:t>href</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81C784"/>
                </a:solidFill>
                <a:latin typeface="Inconsolata"/>
                <a:ea typeface="Inconsolata"/>
                <a:cs typeface="Inconsolata"/>
                <a:sym typeface="Inconsolata"/>
              </a:rPr>
              <a:t>“../polymer/polymer.html”</a:t>
            </a:r>
            <a:r>
              <a:rPr lang="en" sz="1500" b="0" i="0" u="none" strike="noStrike" cap="none">
                <a:solidFill>
                  <a:srgbClr val="82B1FF"/>
                </a:solidFill>
                <a:latin typeface="Inconsolata"/>
                <a:ea typeface="Inconsolata"/>
                <a:cs typeface="Inconsolata"/>
                <a:sym typeface="Inconsolata"/>
              </a:rPr>
              <a:t>&gt;</a:t>
            </a:r>
          </a:p>
        </p:txBody>
      </p:sp>
    </p:spTree>
  </p:cSld>
  <p:clrMapOvr>
    <a:masterClrMapping/>
  </p:clrMapOvr>
  <p:transition spd="slow">
    <p:cu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Shape 366"/>
          <p:cNvSpPr/>
          <p:nvPr/>
        </p:nvSpPr>
        <p:spPr>
          <a:xfrm>
            <a:off x="766610" y="381018"/>
            <a:ext cx="2293583" cy="276225"/>
          </a:xfrm>
          <a:prstGeom prst="rect">
            <a:avLst/>
          </a:prstGeom>
          <a:noFill/>
          <a:ln>
            <a:noFill/>
          </a:ln>
        </p:spPr>
        <p:txBody>
          <a:bodyPr lIns="0" tIns="0" rIns="0" bIns="0" anchor="t" anchorCtr="0">
            <a:noAutofit/>
          </a:bodyPr>
          <a:lstStyle/>
          <a:p>
            <a:pPr marL="0" marR="0" lvl="2" indent="0" algn="l" rtl="0">
              <a:lnSpc>
                <a:spcPct val="90000"/>
              </a:lnSpc>
              <a:spcBef>
                <a:spcPts val="0"/>
              </a:spcBef>
              <a:buSzPct val="25000"/>
              <a:buNone/>
            </a:pPr>
            <a:r>
              <a:rPr lang="en" sz="1900" b="0" i="0" u="none" strike="noStrike" cap="none">
                <a:solidFill>
                  <a:srgbClr val="FFFFFF"/>
                </a:solidFill>
                <a:latin typeface="Roboto"/>
                <a:ea typeface="Roboto"/>
                <a:cs typeface="Roboto"/>
                <a:sym typeface="Roboto"/>
              </a:rPr>
              <a:t>alert-banner.html</a:t>
            </a:r>
          </a:p>
        </p:txBody>
      </p:sp>
      <p:sp>
        <p:nvSpPr>
          <p:cNvPr id="367" name="Shape 367"/>
          <p:cNvSpPr/>
          <p:nvPr/>
        </p:nvSpPr>
        <p:spPr>
          <a:xfrm>
            <a:off x="791842" y="1199673"/>
            <a:ext cx="2991802" cy="2154555"/>
          </a:xfrm>
          <a:prstGeom prst="rect">
            <a:avLst/>
          </a:prstGeom>
          <a:noFill/>
          <a:ln>
            <a:noFill/>
          </a:ln>
        </p:spPr>
        <p:txBody>
          <a:bodyPr lIns="0" tIns="0" rIns="0" bIns="0" anchor="t" anchorCtr="0">
            <a:noAutofit/>
          </a:bodyPr>
          <a:lstStyle/>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&lt;dom-module id=“alert-banner"&gt;</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&lt;template&gt;</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&lt;/template&gt;</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&lt;script&gt;</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Polymer({</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is: ‘alert-banner'</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&lt;/script&gt;</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&lt;/dom-module&gt;</a:t>
            </a:r>
          </a:p>
        </p:txBody>
      </p:sp>
      <p:sp>
        <p:nvSpPr>
          <p:cNvPr id="368" name="Shape 368"/>
          <p:cNvSpPr/>
          <p:nvPr/>
        </p:nvSpPr>
        <p:spPr>
          <a:xfrm>
            <a:off x="780573" y="849629"/>
            <a:ext cx="4896802" cy="43434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500" b="0" i="0" u="none" strike="noStrike" cap="none">
                <a:solidFill>
                  <a:srgbClr val="82B1FF"/>
                </a:solidFill>
                <a:latin typeface="Inconsolata"/>
                <a:ea typeface="Inconsolata"/>
                <a:cs typeface="Inconsolata"/>
                <a:sym typeface="Inconsolata"/>
              </a:rPr>
              <a:t>&lt;link</a:t>
            </a:r>
            <a:r>
              <a:rPr lang="en" sz="1500" b="0" i="0" u="none" strike="noStrike" cap="none">
                <a:latin typeface="Inconsolata"/>
                <a:ea typeface="Inconsolata"/>
                <a:cs typeface="Inconsolata"/>
                <a:sym typeface="Inconsolata"/>
              </a:rPr>
              <a:t> </a:t>
            </a:r>
            <a:r>
              <a:rPr lang="en" sz="1500" b="0" i="0" u="none" strike="noStrike" cap="none">
                <a:solidFill>
                  <a:srgbClr val="F06292"/>
                </a:solidFill>
                <a:latin typeface="Inconsolata"/>
                <a:ea typeface="Inconsolata"/>
                <a:cs typeface="Inconsolata"/>
                <a:sym typeface="Inconsolata"/>
              </a:rPr>
              <a:t>rel</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81C784"/>
                </a:solidFill>
                <a:latin typeface="Inconsolata"/>
                <a:ea typeface="Inconsolata"/>
                <a:cs typeface="Inconsolata"/>
                <a:sym typeface="Inconsolata"/>
              </a:rPr>
              <a:t>“import”</a:t>
            </a:r>
            <a:r>
              <a:rPr lang="en" sz="1500" b="0" i="0" u="none" strike="noStrike" cap="none">
                <a:latin typeface="Inconsolata"/>
                <a:ea typeface="Inconsolata"/>
                <a:cs typeface="Inconsolata"/>
                <a:sym typeface="Inconsolata"/>
              </a:rPr>
              <a:t> </a:t>
            </a:r>
            <a:r>
              <a:rPr lang="en" sz="1500" b="0" i="0" u="none" strike="noStrike" cap="none">
                <a:solidFill>
                  <a:srgbClr val="F06292"/>
                </a:solidFill>
                <a:latin typeface="Inconsolata"/>
                <a:ea typeface="Inconsolata"/>
                <a:cs typeface="Inconsolata"/>
                <a:sym typeface="Inconsolata"/>
              </a:rPr>
              <a:t>href</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81C784"/>
                </a:solidFill>
                <a:latin typeface="Inconsolata"/>
                <a:ea typeface="Inconsolata"/>
                <a:cs typeface="Inconsolata"/>
                <a:sym typeface="Inconsolata"/>
              </a:rPr>
              <a:t>“../polymer/polymer.html”</a:t>
            </a:r>
            <a:r>
              <a:rPr lang="en" sz="1500" b="0" i="0" u="none" strike="noStrike" cap="none">
                <a:solidFill>
                  <a:srgbClr val="82B1FF"/>
                </a:solidFill>
                <a:latin typeface="Inconsolata"/>
                <a:ea typeface="Inconsolata"/>
                <a:cs typeface="Inconsolata"/>
                <a:sym typeface="Inconsolata"/>
              </a:rPr>
              <a:t>&gt;</a:t>
            </a:r>
          </a:p>
        </p:txBody>
      </p:sp>
      <p:pic>
        <p:nvPicPr>
          <p:cNvPr id="369" name="Shape 369"/>
          <p:cNvPicPr preferRelativeResize="0"/>
          <p:nvPr/>
        </p:nvPicPr>
        <p:blipFill rotWithShape="1">
          <a:blip r:embed="rId3">
            <a:alphaModFix/>
          </a:blip>
          <a:srcRect/>
          <a:stretch/>
        </p:blipFill>
        <p:spPr>
          <a:xfrm rot="-6562961">
            <a:off x="5069121" y="1515271"/>
            <a:ext cx="890705" cy="169161"/>
          </a:xfrm>
          <a:prstGeom prst="rect">
            <a:avLst/>
          </a:prstGeom>
          <a:noFill/>
          <a:ln>
            <a:noFill/>
          </a:ln>
        </p:spPr>
      </p:pic>
      <p:sp>
        <p:nvSpPr>
          <p:cNvPr id="370" name="Shape 370"/>
          <p:cNvSpPr/>
          <p:nvPr/>
        </p:nvSpPr>
        <p:spPr>
          <a:xfrm>
            <a:off x="5183839" y="2033110"/>
            <a:ext cx="3111988" cy="1026319"/>
          </a:xfrm>
          <a:prstGeom prst="rect">
            <a:avLst/>
          </a:prstGeom>
          <a:noFill/>
          <a:ln>
            <a:noFill/>
          </a:ln>
        </p:spPr>
        <p:txBody>
          <a:bodyPr lIns="0" tIns="0" rIns="0" bIns="0" anchor="t" anchorCtr="0">
            <a:noAutofit/>
          </a:bodyPr>
          <a:lstStyle/>
          <a:p>
            <a:pPr marL="0" marR="0" lvl="0" indent="0" algn="l" rtl="0">
              <a:lnSpc>
                <a:spcPct val="90000"/>
              </a:lnSpc>
              <a:spcBef>
                <a:spcPts val="0"/>
              </a:spcBef>
              <a:buSzPct val="25000"/>
              <a:buNone/>
            </a:pPr>
            <a:r>
              <a:rPr lang="es-ES" sz="3100" b="1" i="0" u="none" strike="noStrike" cap="none" dirty="0" smtClean="0">
                <a:solidFill>
                  <a:srgbClr val="FFFFFF"/>
                </a:solidFill>
                <a:latin typeface="Roboto"/>
                <a:ea typeface="Roboto"/>
                <a:cs typeface="Roboto"/>
                <a:sym typeface="Roboto"/>
              </a:rPr>
              <a:t>I</a:t>
            </a:r>
            <a:r>
              <a:rPr lang="en" sz="3100" b="1" i="0" u="none" strike="noStrike" cap="none" dirty="0" smtClean="0">
                <a:solidFill>
                  <a:srgbClr val="FFFFFF"/>
                </a:solidFill>
                <a:latin typeface="Roboto"/>
                <a:ea typeface="Roboto"/>
                <a:cs typeface="Roboto"/>
                <a:sym typeface="Roboto"/>
              </a:rPr>
              <a:t>mportamos </a:t>
            </a:r>
            <a:r>
              <a:rPr lang="en" sz="3100" dirty="0" smtClean="0">
                <a:solidFill>
                  <a:srgbClr val="FFFFFF"/>
                </a:solidFill>
                <a:latin typeface="Roboto"/>
                <a:ea typeface="Roboto"/>
                <a:cs typeface="Roboto"/>
                <a:sym typeface="Roboto"/>
              </a:rPr>
              <a:t>las </a:t>
            </a:r>
            <a:endParaRPr lang="en" sz="3100" b="0" i="0" u="none" strike="noStrike" cap="none" dirty="0">
              <a:solidFill>
                <a:srgbClr val="FFFFFF"/>
              </a:solidFill>
              <a:latin typeface="Roboto"/>
              <a:ea typeface="Roboto"/>
              <a:cs typeface="Roboto"/>
              <a:sym typeface="Roboto"/>
            </a:endParaRPr>
          </a:p>
          <a:p>
            <a:pPr marL="0" marR="0" lvl="0" indent="0" algn="l" rtl="0">
              <a:lnSpc>
                <a:spcPct val="90000"/>
              </a:lnSpc>
              <a:spcBef>
                <a:spcPts val="0"/>
              </a:spcBef>
              <a:buSzPct val="25000"/>
              <a:buNone/>
            </a:pPr>
            <a:r>
              <a:rPr lang="en" sz="3900" b="1" i="1" u="none" strike="noStrike" cap="none" dirty="0" smtClean="0">
                <a:solidFill>
                  <a:srgbClr val="FFFFFF"/>
                </a:solidFill>
                <a:latin typeface="Roboto"/>
                <a:ea typeface="Roboto"/>
                <a:cs typeface="Roboto"/>
                <a:sym typeface="Roboto"/>
              </a:rPr>
              <a:t>dependencias</a:t>
            </a:r>
            <a:endParaRPr lang="en" sz="3900" b="1" i="1" u="none" strike="noStrike" cap="none" dirty="0">
              <a:solidFill>
                <a:srgbClr val="FFFFFF"/>
              </a:solidFill>
              <a:latin typeface="Roboto"/>
              <a:ea typeface="Roboto"/>
              <a:cs typeface="Roboto"/>
              <a:sym typeface="Roboto"/>
            </a:endParaRPr>
          </a:p>
        </p:txBody>
      </p:sp>
      <p:pic>
        <p:nvPicPr>
          <p:cNvPr id="371" name="Shape 371"/>
          <p:cNvPicPr preferRelativeResize="0"/>
          <p:nvPr/>
        </p:nvPicPr>
        <p:blipFill rotWithShape="1">
          <a:blip r:embed="rId4">
            <a:alphaModFix/>
          </a:blip>
          <a:srcRect/>
          <a:stretch/>
        </p:blipFill>
        <p:spPr>
          <a:xfrm>
            <a:off x="812006" y="1097756"/>
            <a:ext cx="4833937" cy="14287"/>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Shape 376"/>
          <p:cNvSpPr/>
          <p:nvPr/>
        </p:nvSpPr>
        <p:spPr>
          <a:xfrm>
            <a:off x="766610" y="381018"/>
            <a:ext cx="2293583" cy="276225"/>
          </a:xfrm>
          <a:prstGeom prst="rect">
            <a:avLst/>
          </a:prstGeom>
          <a:noFill/>
          <a:ln>
            <a:noFill/>
          </a:ln>
        </p:spPr>
        <p:txBody>
          <a:bodyPr lIns="0" tIns="0" rIns="0" bIns="0" anchor="t" anchorCtr="0">
            <a:noAutofit/>
          </a:bodyPr>
          <a:lstStyle/>
          <a:p>
            <a:pPr marL="0" marR="0" lvl="2" indent="0" algn="l" rtl="0">
              <a:lnSpc>
                <a:spcPct val="90000"/>
              </a:lnSpc>
              <a:spcBef>
                <a:spcPts val="0"/>
              </a:spcBef>
              <a:buSzPct val="25000"/>
              <a:buNone/>
            </a:pPr>
            <a:r>
              <a:rPr lang="en" sz="1900" b="0" i="0" u="none" strike="noStrike" cap="none">
                <a:solidFill>
                  <a:srgbClr val="FFFFFF"/>
                </a:solidFill>
                <a:latin typeface="Roboto"/>
                <a:ea typeface="Roboto"/>
                <a:cs typeface="Roboto"/>
                <a:sym typeface="Roboto"/>
              </a:rPr>
              <a:t>alert-banner.html</a:t>
            </a:r>
          </a:p>
        </p:txBody>
      </p:sp>
      <p:sp>
        <p:nvSpPr>
          <p:cNvPr id="377" name="Shape 377"/>
          <p:cNvSpPr/>
          <p:nvPr/>
        </p:nvSpPr>
        <p:spPr>
          <a:xfrm>
            <a:off x="791842" y="1199673"/>
            <a:ext cx="2991802" cy="2154555"/>
          </a:xfrm>
          <a:prstGeom prst="rect">
            <a:avLst/>
          </a:prstGeom>
          <a:noFill/>
          <a:ln>
            <a:noFill/>
          </a:ln>
        </p:spPr>
        <p:txBody>
          <a:bodyPr lIns="0" tIns="0" rIns="0" bIns="0" anchor="t" anchorCtr="0">
            <a:noAutofit/>
          </a:bodyPr>
          <a:lstStyle/>
          <a:p>
            <a:pPr marL="0" marR="0" lvl="0" indent="0" algn="l" rtl="0">
              <a:lnSpc>
                <a:spcPct val="120000"/>
              </a:lnSpc>
              <a:spcBef>
                <a:spcPts val="0"/>
              </a:spcBef>
              <a:buSzPct val="25000"/>
              <a:buNone/>
            </a:pPr>
            <a:r>
              <a:rPr lang="en" sz="1500" b="0" i="0" u="none" strike="noStrike" cap="none">
                <a:solidFill>
                  <a:srgbClr val="7BAAF7"/>
                </a:solidFill>
                <a:latin typeface="Inconsolata"/>
                <a:ea typeface="Inconsolata"/>
                <a:cs typeface="Inconsolata"/>
                <a:sym typeface="Inconsolata"/>
              </a:rPr>
              <a:t>&lt;dom-module</a:t>
            </a: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F06292"/>
                </a:solidFill>
                <a:latin typeface="Inconsolata"/>
                <a:ea typeface="Inconsolata"/>
                <a:cs typeface="Inconsolata"/>
                <a:sym typeface="Inconsolata"/>
              </a:rPr>
              <a:t>id</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57BB8A"/>
                </a:solidFill>
                <a:latin typeface="Inconsolata"/>
                <a:ea typeface="Inconsolata"/>
                <a:cs typeface="Inconsolata"/>
                <a:sym typeface="Inconsolata"/>
              </a:rPr>
              <a:t>“alert-banner"</a:t>
            </a:r>
            <a:r>
              <a:rPr lang="en" sz="1500" b="0" i="0" u="none" strike="noStrike" cap="none">
                <a:solidFill>
                  <a:srgbClr val="7BAAF7"/>
                </a:solidFill>
                <a:latin typeface="Inconsolata"/>
                <a:ea typeface="Inconsolata"/>
                <a:cs typeface="Inconsolata"/>
                <a:sym typeface="Inconsolata"/>
              </a:rPr>
              <a:t>&gt;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9E9E9E"/>
                </a:solidFill>
                <a:latin typeface="Inconsolata"/>
                <a:ea typeface="Inconsolata"/>
                <a:cs typeface="Inconsolata"/>
                <a:sym typeface="Inconsolata"/>
              </a:rPr>
              <a:t>&lt;template&gt;</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&lt;/template&gt;</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&lt;script&gt;</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Polymer({</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is: ‘alert-banner'</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&lt;/script&gt;</a:t>
            </a:r>
          </a:p>
          <a:p>
            <a:pPr marL="0" marR="0" lvl="0" indent="0" algn="l" rtl="0">
              <a:lnSpc>
                <a:spcPct val="120000"/>
              </a:lnSpc>
              <a:spcBef>
                <a:spcPts val="0"/>
              </a:spcBef>
              <a:buSzPct val="25000"/>
              <a:buNone/>
            </a:pPr>
            <a:r>
              <a:rPr lang="en" sz="1500" b="0" i="0" u="none" strike="noStrike" cap="none">
                <a:solidFill>
                  <a:srgbClr val="7BAAF7"/>
                </a:solidFill>
                <a:latin typeface="Inconsolata"/>
                <a:ea typeface="Inconsolata"/>
                <a:cs typeface="Inconsolata"/>
                <a:sym typeface="Inconsolata"/>
              </a:rPr>
              <a:t>&lt;/dom-module&gt;</a:t>
            </a:r>
          </a:p>
        </p:txBody>
      </p:sp>
      <p:sp>
        <p:nvSpPr>
          <p:cNvPr id="378" name="Shape 378"/>
          <p:cNvSpPr/>
          <p:nvPr/>
        </p:nvSpPr>
        <p:spPr>
          <a:xfrm>
            <a:off x="780573" y="849629"/>
            <a:ext cx="4896802" cy="43434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500" b="0" i="0" u="none" strike="noStrike" cap="none">
                <a:solidFill>
                  <a:srgbClr val="9E9E9E"/>
                </a:solidFill>
                <a:latin typeface="Inconsolata"/>
                <a:ea typeface="Inconsolata"/>
                <a:cs typeface="Inconsolata"/>
                <a:sym typeface="Inconsolata"/>
              </a:rPr>
              <a:t>&lt;link rel=“import” href=“../polymer/polymer.html”&gt;</a:t>
            </a:r>
          </a:p>
        </p:txBody>
      </p:sp>
      <p:pic>
        <p:nvPicPr>
          <p:cNvPr id="379" name="Shape 379"/>
          <p:cNvPicPr preferRelativeResize="0"/>
          <p:nvPr/>
        </p:nvPicPr>
        <p:blipFill rotWithShape="1">
          <a:blip r:embed="rId3">
            <a:alphaModFix/>
          </a:blip>
          <a:srcRect/>
          <a:stretch/>
        </p:blipFill>
        <p:spPr>
          <a:xfrm rot="-8544817">
            <a:off x="3594429" y="1697673"/>
            <a:ext cx="1034673" cy="169161"/>
          </a:xfrm>
          <a:prstGeom prst="rect">
            <a:avLst/>
          </a:prstGeom>
          <a:noFill/>
          <a:ln>
            <a:noFill/>
          </a:ln>
        </p:spPr>
      </p:pic>
      <p:sp>
        <p:nvSpPr>
          <p:cNvPr id="380" name="Shape 380"/>
          <p:cNvSpPr/>
          <p:nvPr/>
        </p:nvSpPr>
        <p:spPr>
          <a:xfrm>
            <a:off x="4612339" y="2033110"/>
            <a:ext cx="3411684" cy="962977"/>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3000" b="0" i="0" u="none" strike="noStrike" cap="none" dirty="0" smtClean="0">
                <a:solidFill>
                  <a:srgbClr val="FFFFFF"/>
                </a:solidFill>
                <a:latin typeface="Roboto"/>
                <a:ea typeface="Roboto"/>
                <a:cs typeface="Roboto"/>
                <a:sym typeface="Roboto"/>
              </a:rPr>
              <a:t>Un contenedor para</a:t>
            </a:r>
            <a:endParaRPr lang="en" sz="3000" b="0" i="0" u="none" strike="noStrike" cap="none" dirty="0">
              <a:solidFill>
                <a:srgbClr val="FFFFFF"/>
              </a:solidFill>
              <a:latin typeface="Roboto"/>
              <a:ea typeface="Roboto"/>
              <a:cs typeface="Roboto"/>
              <a:sym typeface="Roboto"/>
            </a:endParaRPr>
          </a:p>
          <a:p>
            <a:pPr marL="0" marR="0" lvl="0" indent="0" algn="l" rtl="0">
              <a:spcBef>
                <a:spcPts val="0"/>
              </a:spcBef>
              <a:buSzPct val="25000"/>
              <a:buNone/>
            </a:pPr>
            <a:r>
              <a:rPr lang="es-ES" sz="3200" b="1" i="1" dirty="0" smtClean="0">
                <a:solidFill>
                  <a:srgbClr val="FFFFFF"/>
                </a:solidFill>
                <a:latin typeface="Roboto"/>
                <a:ea typeface="Roboto"/>
                <a:cs typeface="Roboto"/>
                <a:sym typeface="Roboto"/>
              </a:rPr>
              <a:t>D</a:t>
            </a:r>
            <a:r>
              <a:rPr lang="en" sz="3200" b="1" i="1" dirty="0" smtClean="0">
                <a:solidFill>
                  <a:srgbClr val="FFFFFF"/>
                </a:solidFill>
                <a:latin typeface="Roboto"/>
                <a:ea typeface="Roboto"/>
                <a:cs typeface="Roboto"/>
                <a:sym typeface="Roboto"/>
              </a:rPr>
              <a:t>efinir el elemento</a:t>
            </a:r>
            <a:endParaRPr lang="en" sz="3200" b="1" i="1" u="none" strike="noStrike" cap="none" dirty="0">
              <a:solidFill>
                <a:srgbClr val="FFFFFF"/>
              </a:solidFill>
              <a:latin typeface="Roboto"/>
              <a:ea typeface="Roboto"/>
              <a:cs typeface="Roboto"/>
              <a:sym typeface="Roboto"/>
            </a:endParaRPr>
          </a:p>
        </p:txBody>
      </p:sp>
    </p:spTree>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Shape 134"/>
          <p:cNvPicPr preferRelativeResize="0"/>
          <p:nvPr/>
        </p:nvPicPr>
        <p:blipFill rotWithShape="1">
          <a:blip r:embed="rId3">
            <a:alphaModFix/>
          </a:blip>
          <a:srcRect/>
          <a:stretch/>
        </p:blipFill>
        <p:spPr>
          <a:xfrm>
            <a:off x="0" y="-857250"/>
            <a:ext cx="9144000" cy="6858000"/>
          </a:xfrm>
          <a:prstGeom prst="rect">
            <a:avLst/>
          </a:prstGeom>
          <a:noFill/>
          <a:ln>
            <a:noFill/>
          </a:ln>
        </p:spPr>
      </p:pic>
      <p:sp>
        <p:nvSpPr>
          <p:cNvPr id="135" name="Shape 135"/>
          <p:cNvSpPr/>
          <p:nvPr/>
        </p:nvSpPr>
        <p:spPr>
          <a:xfrm>
            <a:off x="6752472" y="4817217"/>
            <a:ext cx="2050256" cy="114300"/>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800" b="0" i="1" u="none" strike="noStrike" cap="none">
                <a:solidFill>
                  <a:srgbClr val="A7A7A7"/>
                </a:solidFill>
                <a:latin typeface="Roboto"/>
                <a:ea typeface="Roboto"/>
                <a:cs typeface="Roboto"/>
                <a:sym typeface="Roboto"/>
              </a:rPr>
              <a:t>https://goo.gl/c06yLS</a:t>
            </a:r>
          </a:p>
        </p:txBody>
      </p:sp>
    </p:spTree>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Shape 385"/>
          <p:cNvSpPr/>
          <p:nvPr/>
        </p:nvSpPr>
        <p:spPr>
          <a:xfrm>
            <a:off x="766610" y="381018"/>
            <a:ext cx="2293583" cy="276225"/>
          </a:xfrm>
          <a:prstGeom prst="rect">
            <a:avLst/>
          </a:prstGeom>
          <a:noFill/>
          <a:ln>
            <a:noFill/>
          </a:ln>
        </p:spPr>
        <p:txBody>
          <a:bodyPr lIns="0" tIns="0" rIns="0" bIns="0" anchor="t" anchorCtr="0">
            <a:noAutofit/>
          </a:bodyPr>
          <a:lstStyle/>
          <a:p>
            <a:pPr marL="0" marR="0" lvl="2" indent="0" algn="l" rtl="0">
              <a:lnSpc>
                <a:spcPct val="90000"/>
              </a:lnSpc>
              <a:spcBef>
                <a:spcPts val="0"/>
              </a:spcBef>
              <a:buSzPct val="25000"/>
              <a:buNone/>
            </a:pPr>
            <a:r>
              <a:rPr lang="en" sz="1900" b="0" i="0" u="none" strike="noStrike" cap="none">
                <a:solidFill>
                  <a:srgbClr val="FFFFFF"/>
                </a:solidFill>
                <a:latin typeface="Roboto"/>
                <a:ea typeface="Roboto"/>
                <a:cs typeface="Roboto"/>
                <a:sym typeface="Roboto"/>
              </a:rPr>
              <a:t>alert-banner.html</a:t>
            </a:r>
          </a:p>
        </p:txBody>
      </p:sp>
      <p:sp>
        <p:nvSpPr>
          <p:cNvPr id="386" name="Shape 386"/>
          <p:cNvSpPr/>
          <p:nvPr/>
        </p:nvSpPr>
        <p:spPr>
          <a:xfrm>
            <a:off x="791842" y="1200150"/>
            <a:ext cx="2991802" cy="2154555"/>
          </a:xfrm>
          <a:prstGeom prst="rect">
            <a:avLst/>
          </a:prstGeom>
          <a:noFill/>
          <a:ln>
            <a:noFill/>
          </a:ln>
        </p:spPr>
        <p:txBody>
          <a:bodyPr lIns="0" tIns="0" rIns="0" bIns="0" anchor="t" anchorCtr="0">
            <a:noAutofit/>
          </a:bodyPr>
          <a:lstStyle/>
          <a:p>
            <a:pPr marL="0" marR="0" lvl="0" indent="0" algn="l" rtl="0">
              <a:lnSpc>
                <a:spcPct val="120000"/>
              </a:lnSpc>
              <a:spcBef>
                <a:spcPts val="0"/>
              </a:spcBef>
              <a:buSzPct val="25000"/>
              <a:buNone/>
            </a:pPr>
            <a:r>
              <a:rPr lang="en" sz="1500" b="0" i="0" u="none" strike="noStrike" cap="none">
                <a:solidFill>
                  <a:srgbClr val="A7A7A7"/>
                </a:solidFill>
                <a:latin typeface="Inconsolata"/>
                <a:ea typeface="Inconsolata"/>
                <a:cs typeface="Inconsolata"/>
                <a:sym typeface="Inconsolata"/>
              </a:rPr>
              <a:t>&lt;dom-module id=“alert-banner"&gt;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7BAAF7"/>
                </a:solidFill>
                <a:latin typeface="Inconsolata"/>
                <a:ea typeface="Inconsolata"/>
                <a:cs typeface="Inconsolata"/>
                <a:sym typeface="Inconsolata"/>
              </a:rPr>
              <a:t>&lt;template&gt;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7BAAF7"/>
                </a:solidFill>
                <a:latin typeface="Inconsolata"/>
                <a:ea typeface="Inconsolata"/>
                <a:cs typeface="Inconsolata"/>
                <a:sym typeface="Inconsolata"/>
              </a:rPr>
              <a:t>&lt;/template&gt;</a:t>
            </a:r>
          </a:p>
          <a:p>
            <a:pPr marL="0" marR="0" lvl="0" indent="0" algn="l" rtl="0">
              <a:lnSpc>
                <a:spcPct val="120000"/>
              </a:lnSpc>
              <a:spcBef>
                <a:spcPts val="0"/>
              </a:spcBef>
              <a:buSzPct val="25000"/>
              <a:buNone/>
            </a:pPr>
            <a:r>
              <a:rPr lang="en" sz="1500" b="0" i="0" u="none" strike="noStrike" cap="none">
                <a:solidFill>
                  <a:srgbClr val="A7A7A7"/>
                </a:solidFill>
                <a:latin typeface="Inconsolata"/>
                <a:ea typeface="Inconsolata"/>
                <a:cs typeface="Inconsolata"/>
                <a:sym typeface="Inconsolata"/>
              </a:rPr>
              <a:t>  &lt;script&gt;</a:t>
            </a:r>
          </a:p>
          <a:p>
            <a:pPr marL="0" marR="0" lvl="0" indent="0" algn="l" rtl="0">
              <a:lnSpc>
                <a:spcPct val="120000"/>
              </a:lnSpc>
              <a:spcBef>
                <a:spcPts val="0"/>
              </a:spcBef>
              <a:buSzPct val="25000"/>
              <a:buNone/>
            </a:pPr>
            <a:r>
              <a:rPr lang="en" sz="1500" b="0" i="0" u="none" strike="noStrike" cap="none">
                <a:solidFill>
                  <a:srgbClr val="A7A7A7"/>
                </a:solidFill>
                <a:latin typeface="Inconsolata"/>
                <a:ea typeface="Inconsolata"/>
                <a:cs typeface="Inconsolata"/>
                <a:sym typeface="Inconsolata"/>
              </a:rPr>
              <a:t>    Polymer({</a:t>
            </a:r>
          </a:p>
          <a:p>
            <a:pPr marL="0" marR="0" lvl="0" indent="0" algn="l" rtl="0">
              <a:lnSpc>
                <a:spcPct val="120000"/>
              </a:lnSpc>
              <a:spcBef>
                <a:spcPts val="0"/>
              </a:spcBef>
              <a:buSzPct val="25000"/>
              <a:buNone/>
            </a:pPr>
            <a:r>
              <a:rPr lang="en" sz="1500" b="0" i="0" u="none" strike="noStrike" cap="none">
                <a:solidFill>
                  <a:srgbClr val="A7A7A7"/>
                </a:solidFill>
                <a:latin typeface="Inconsolata"/>
                <a:ea typeface="Inconsolata"/>
                <a:cs typeface="Inconsolata"/>
                <a:sym typeface="Inconsolata"/>
              </a:rPr>
              <a:t>      is: ‘alert-banner'</a:t>
            </a:r>
          </a:p>
          <a:p>
            <a:pPr marL="0" marR="0" lvl="0" indent="0" algn="l" rtl="0">
              <a:lnSpc>
                <a:spcPct val="120000"/>
              </a:lnSpc>
              <a:spcBef>
                <a:spcPts val="0"/>
              </a:spcBef>
              <a:buSzPct val="25000"/>
              <a:buNone/>
            </a:pPr>
            <a:r>
              <a:rPr lang="en" sz="1500" b="0" i="0" u="none" strike="noStrike" cap="none">
                <a:solidFill>
                  <a:srgbClr val="A7A7A7"/>
                </a:solidFill>
                <a:latin typeface="Inconsolata"/>
                <a:ea typeface="Inconsolata"/>
                <a:cs typeface="Inconsolata"/>
                <a:sym typeface="Inconsolata"/>
              </a:rPr>
              <a:t>    });</a:t>
            </a:r>
          </a:p>
          <a:p>
            <a:pPr marL="0" marR="0" lvl="0" indent="0" algn="l" rtl="0">
              <a:lnSpc>
                <a:spcPct val="120000"/>
              </a:lnSpc>
              <a:spcBef>
                <a:spcPts val="0"/>
              </a:spcBef>
              <a:buSzPct val="25000"/>
              <a:buNone/>
            </a:pPr>
            <a:r>
              <a:rPr lang="en" sz="1500" b="0" i="0" u="none" strike="noStrike" cap="none">
                <a:solidFill>
                  <a:srgbClr val="A7A7A7"/>
                </a:solidFill>
                <a:latin typeface="Inconsolata"/>
                <a:ea typeface="Inconsolata"/>
                <a:cs typeface="Inconsolata"/>
                <a:sym typeface="Inconsolata"/>
              </a:rPr>
              <a:t>  &lt;/script&gt;</a:t>
            </a:r>
          </a:p>
          <a:p>
            <a:pPr marL="0" marR="0" lvl="0" indent="0" algn="l" rtl="0">
              <a:lnSpc>
                <a:spcPct val="120000"/>
              </a:lnSpc>
              <a:spcBef>
                <a:spcPts val="0"/>
              </a:spcBef>
              <a:buSzPct val="25000"/>
              <a:buNone/>
            </a:pPr>
            <a:r>
              <a:rPr lang="en" sz="1500" b="0" i="0" u="none" strike="noStrike" cap="none">
                <a:solidFill>
                  <a:srgbClr val="A7A7A7"/>
                </a:solidFill>
                <a:latin typeface="Inconsolata"/>
                <a:ea typeface="Inconsolata"/>
                <a:cs typeface="Inconsolata"/>
                <a:sym typeface="Inconsolata"/>
              </a:rPr>
              <a:t>&lt;/dom-module&gt;</a:t>
            </a:r>
          </a:p>
        </p:txBody>
      </p:sp>
      <p:pic>
        <p:nvPicPr>
          <p:cNvPr id="387" name="Shape 387"/>
          <p:cNvPicPr preferRelativeResize="0"/>
          <p:nvPr/>
        </p:nvPicPr>
        <p:blipFill rotWithShape="1">
          <a:blip r:embed="rId3">
            <a:alphaModFix/>
          </a:blip>
          <a:srcRect/>
          <a:stretch/>
        </p:blipFill>
        <p:spPr>
          <a:xfrm rot="-10094200">
            <a:off x="2298411" y="1687667"/>
            <a:ext cx="1021979" cy="169161"/>
          </a:xfrm>
          <a:prstGeom prst="rect">
            <a:avLst/>
          </a:prstGeom>
          <a:noFill/>
          <a:ln>
            <a:noFill/>
          </a:ln>
        </p:spPr>
      </p:pic>
      <p:sp>
        <p:nvSpPr>
          <p:cNvPr id="388" name="Shape 388"/>
          <p:cNvSpPr/>
          <p:nvPr/>
        </p:nvSpPr>
        <p:spPr>
          <a:xfrm>
            <a:off x="3593164" y="1694973"/>
            <a:ext cx="4726208" cy="1287780"/>
          </a:xfrm>
          <a:prstGeom prst="rect">
            <a:avLst/>
          </a:prstGeom>
          <a:noFill/>
          <a:ln>
            <a:noFill/>
          </a:ln>
        </p:spPr>
        <p:txBody>
          <a:bodyPr lIns="17150" tIns="17150" rIns="17150" bIns="17150" anchor="t" anchorCtr="0">
            <a:noAutofit/>
          </a:bodyPr>
          <a:lstStyle/>
          <a:p>
            <a:pPr marL="0" marR="0" lvl="0" indent="0" algn="l" rtl="0">
              <a:lnSpc>
                <a:spcPct val="90000"/>
              </a:lnSpc>
              <a:spcBef>
                <a:spcPts val="0"/>
              </a:spcBef>
              <a:buSzPct val="25000"/>
              <a:buNone/>
            </a:pPr>
            <a:r>
              <a:rPr lang="en" sz="3000" b="1" i="0" u="none" strike="noStrike" cap="none" dirty="0">
                <a:solidFill>
                  <a:srgbClr val="FFFFFF"/>
                </a:solidFill>
                <a:latin typeface="Roboto"/>
                <a:ea typeface="Roboto"/>
                <a:cs typeface="Roboto"/>
                <a:sym typeface="Roboto"/>
              </a:rPr>
              <a:t>Local DOM</a:t>
            </a:r>
            <a:r>
              <a:rPr lang="en" sz="3000" b="0" i="0" u="none" strike="noStrike" cap="none" dirty="0">
                <a:solidFill>
                  <a:srgbClr val="FFFFFF"/>
                </a:solidFill>
                <a:latin typeface="Roboto"/>
                <a:ea typeface="Roboto"/>
                <a:cs typeface="Roboto"/>
                <a:sym typeface="Roboto"/>
              </a:rPr>
              <a:t> </a:t>
            </a:r>
            <a:r>
              <a:rPr lang="en" sz="3000" dirty="0" smtClean="0">
                <a:solidFill>
                  <a:srgbClr val="FFFFFF"/>
                </a:solidFill>
                <a:latin typeface="Roboto"/>
                <a:ea typeface="Roboto"/>
                <a:cs typeface="Roboto"/>
                <a:sym typeface="Roboto"/>
              </a:rPr>
              <a:t>es el</a:t>
            </a:r>
            <a:r>
              <a:rPr lang="en" sz="3000" b="0" i="0" u="none" strike="noStrike" cap="none" dirty="0" smtClean="0">
                <a:solidFill>
                  <a:srgbClr val="FFFFFF"/>
                </a:solidFill>
                <a:latin typeface="Roboto"/>
                <a:ea typeface="Roboto"/>
                <a:cs typeface="Roboto"/>
                <a:sym typeface="Roboto"/>
              </a:rPr>
              <a:t> </a:t>
            </a:r>
            <a:r>
              <a:rPr lang="en" sz="3000" b="0" i="0" u="none" strike="noStrike" cap="none" dirty="0">
                <a:solidFill>
                  <a:srgbClr val="FFFFFF"/>
                </a:solidFill>
                <a:latin typeface="Roboto"/>
                <a:ea typeface="Roboto"/>
                <a:cs typeface="Roboto"/>
                <a:sym typeface="Roboto"/>
              </a:rPr>
              <a:t>DOM</a:t>
            </a:r>
          </a:p>
          <a:p>
            <a:pPr marL="0" marR="0" lvl="0" indent="0" algn="l" rtl="0">
              <a:lnSpc>
                <a:spcPct val="90000"/>
              </a:lnSpc>
              <a:spcBef>
                <a:spcPts val="0"/>
              </a:spcBef>
              <a:buSzPct val="25000"/>
              <a:buNone/>
            </a:pPr>
            <a:r>
              <a:rPr lang="es-ES" sz="3000" b="0" i="0" u="none" strike="noStrike" cap="none" dirty="0" smtClean="0">
                <a:solidFill>
                  <a:srgbClr val="FFFFFF"/>
                </a:solidFill>
                <a:latin typeface="Roboto"/>
                <a:ea typeface="Roboto"/>
                <a:cs typeface="Roboto"/>
                <a:sym typeface="Roboto"/>
              </a:rPr>
              <a:t>De u</a:t>
            </a:r>
            <a:r>
              <a:rPr lang="en" sz="3000" b="0" i="0" u="none" strike="noStrike" cap="none" dirty="0" smtClean="0">
                <a:solidFill>
                  <a:srgbClr val="FFFFFF"/>
                </a:solidFill>
                <a:latin typeface="Roboto"/>
                <a:ea typeface="Roboto"/>
                <a:cs typeface="Roboto"/>
                <a:sym typeface="Roboto"/>
              </a:rPr>
              <a:t>n elemento</a:t>
            </a:r>
            <a:endParaRPr lang="en" sz="3000" b="0" i="0" u="none" strike="noStrike" cap="none" dirty="0">
              <a:solidFill>
                <a:srgbClr val="FFFFFF"/>
              </a:solidFill>
              <a:latin typeface="Roboto"/>
              <a:ea typeface="Roboto"/>
              <a:cs typeface="Roboto"/>
              <a:sym typeface="Roboto"/>
            </a:endParaRPr>
          </a:p>
        </p:txBody>
      </p:sp>
      <p:sp>
        <p:nvSpPr>
          <p:cNvPr id="389" name="Shape 389"/>
          <p:cNvSpPr/>
          <p:nvPr/>
        </p:nvSpPr>
        <p:spPr>
          <a:xfrm>
            <a:off x="780573" y="849629"/>
            <a:ext cx="4801552" cy="234315"/>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500" b="0" i="0" u="none" strike="noStrike" cap="none">
                <a:solidFill>
                  <a:srgbClr val="A7A7A7"/>
                </a:solidFill>
                <a:latin typeface="Inconsolata"/>
                <a:ea typeface="Inconsolata"/>
                <a:cs typeface="Inconsolata"/>
                <a:sym typeface="Inconsolata"/>
              </a:rPr>
              <a:t>&lt;link rel=“import” href=“../polymer/polymer.html”&gt;</a:t>
            </a:r>
          </a:p>
        </p:txBody>
      </p:sp>
      <p:sp>
        <p:nvSpPr>
          <p:cNvPr id="7" name="Shape 388"/>
          <p:cNvSpPr/>
          <p:nvPr/>
        </p:nvSpPr>
        <p:spPr>
          <a:xfrm>
            <a:off x="3593164" y="4627418"/>
            <a:ext cx="5550836" cy="516082"/>
          </a:xfrm>
          <a:prstGeom prst="rect">
            <a:avLst/>
          </a:prstGeom>
          <a:noFill/>
          <a:ln>
            <a:noFill/>
          </a:ln>
        </p:spPr>
        <p:txBody>
          <a:bodyPr lIns="17150" tIns="17150" rIns="17150" bIns="17150" anchor="t" anchorCtr="0">
            <a:noAutofit/>
          </a:bodyPr>
          <a:lstStyle/>
          <a:p>
            <a:pPr marL="0" marR="0" lvl="0" indent="0" algn="l" rtl="0">
              <a:lnSpc>
                <a:spcPct val="90000"/>
              </a:lnSpc>
              <a:spcBef>
                <a:spcPts val="0"/>
              </a:spcBef>
              <a:buSzPct val="25000"/>
              <a:buNone/>
            </a:pPr>
            <a:r>
              <a:rPr lang="en" sz="3000" b="1" i="0" u="none" strike="noStrike" cap="none" dirty="0" smtClean="0">
                <a:solidFill>
                  <a:srgbClr val="FFFFFF"/>
                </a:solidFill>
                <a:latin typeface="Roboto"/>
                <a:ea typeface="Roboto"/>
                <a:cs typeface="Roboto"/>
                <a:sym typeface="Roboto"/>
              </a:rPr>
              <a:t>* DOM: Document object Model</a:t>
            </a:r>
            <a:endParaRPr lang="en" sz="3000" b="0" i="0" u="none" strike="noStrike" cap="none" dirty="0">
              <a:solidFill>
                <a:srgbClr val="FFFFFF"/>
              </a:solidFill>
              <a:latin typeface="Roboto"/>
              <a:ea typeface="Roboto"/>
              <a:cs typeface="Roboto"/>
              <a:sym typeface="Roboto"/>
            </a:endParaRPr>
          </a:p>
        </p:txBody>
      </p:sp>
    </p:spTree>
  </p:cSld>
  <p:clrMapOvr>
    <a:masterClrMapping/>
  </p:clrMapOvr>
  <p:transition spd="slow">
    <p:cu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4081"/>
        </a:solidFill>
        <a:effectLst/>
      </p:bgPr>
    </p:bg>
    <p:spTree>
      <p:nvGrpSpPr>
        <p:cNvPr id="1" name="Shape 393"/>
        <p:cNvGrpSpPr/>
        <p:nvPr/>
      </p:nvGrpSpPr>
      <p:grpSpPr>
        <a:xfrm>
          <a:off x="0" y="0"/>
          <a:ext cx="0" cy="0"/>
          <a:chOff x="0" y="0"/>
          <a:chExt cx="0" cy="0"/>
        </a:xfrm>
      </p:grpSpPr>
      <p:sp>
        <p:nvSpPr>
          <p:cNvPr id="394" name="Shape 394"/>
          <p:cNvSpPr/>
          <p:nvPr/>
        </p:nvSpPr>
        <p:spPr>
          <a:xfrm>
            <a:off x="417564" y="2321718"/>
            <a:ext cx="8240399" cy="500100"/>
          </a:xfrm>
          <a:prstGeom prst="rect">
            <a:avLst/>
          </a:prstGeom>
          <a:noFill/>
          <a:ln>
            <a:noFill/>
          </a:ln>
        </p:spPr>
        <p:txBody>
          <a:bodyPr lIns="0" tIns="0" rIns="0" bIns="0" anchor="ctr" anchorCtr="0">
            <a:noAutofit/>
          </a:bodyPr>
          <a:lstStyle/>
          <a:p>
            <a:pPr marL="0" marR="0" lvl="0" indent="0" algn="l" rtl="0">
              <a:spcBef>
                <a:spcPts val="0"/>
              </a:spcBef>
              <a:buSzPct val="25000"/>
              <a:buNone/>
            </a:pPr>
            <a:r>
              <a:rPr lang="en" sz="3400" b="0" i="0" u="none" strike="noStrike" cap="none">
                <a:solidFill>
                  <a:srgbClr val="FFFFFF"/>
                </a:solidFill>
                <a:latin typeface="Roboto"/>
                <a:ea typeface="Roboto"/>
                <a:cs typeface="Roboto"/>
                <a:sym typeface="Roboto"/>
              </a:rPr>
              <a:t>Shadow DOM </a:t>
            </a:r>
          </a:p>
        </p:txBody>
      </p:sp>
      <p:sp>
        <p:nvSpPr>
          <p:cNvPr id="395" name="Shape 395"/>
          <p:cNvSpPr/>
          <p:nvPr/>
        </p:nvSpPr>
        <p:spPr>
          <a:xfrm>
            <a:off x="3019425" y="2238375"/>
            <a:ext cx="5746886" cy="626901"/>
          </a:xfrm>
          <a:prstGeom prst="rect">
            <a:avLst/>
          </a:prstGeom>
          <a:solidFill>
            <a:srgbClr val="FF4081"/>
          </a:solidFill>
          <a:ln>
            <a:noFill/>
          </a:ln>
        </p:spPr>
        <p:txBody>
          <a:bodyPr lIns="0" tIns="0" rIns="0" bIns="0" anchor="ctr" anchorCtr="0">
            <a:noAutofit/>
          </a:bodyPr>
          <a:lstStyle/>
          <a:p>
            <a:pPr marL="0" marR="0" lvl="0" indent="0" algn="l" rtl="0">
              <a:spcBef>
                <a:spcPts val="0"/>
              </a:spcBef>
              <a:buNone/>
            </a:pPr>
            <a:endParaRPr sz="500" b="0" i="0" u="none" strike="noStrike" cap="none">
              <a:latin typeface="Arial"/>
              <a:ea typeface="Arial"/>
              <a:cs typeface="Arial"/>
              <a:sym typeface="Arial"/>
            </a:endParaRPr>
          </a:p>
        </p:txBody>
      </p:sp>
    </p:spTree>
  </p:cSld>
  <p:clrMapOvr>
    <a:masterClrMapping/>
  </p:clrMapOvr>
  <p:transition spd="slow">
    <p:cu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4081"/>
        </a:solidFill>
        <a:effectLst/>
      </p:bgPr>
    </p:bg>
    <p:spTree>
      <p:nvGrpSpPr>
        <p:cNvPr id="1" name="Shape 399"/>
        <p:cNvGrpSpPr/>
        <p:nvPr/>
      </p:nvGrpSpPr>
      <p:grpSpPr>
        <a:xfrm>
          <a:off x="0" y="0"/>
          <a:ext cx="0" cy="0"/>
          <a:chOff x="0" y="0"/>
          <a:chExt cx="0" cy="0"/>
        </a:xfrm>
      </p:grpSpPr>
      <p:sp>
        <p:nvSpPr>
          <p:cNvPr id="400" name="Shape 400"/>
          <p:cNvSpPr/>
          <p:nvPr/>
        </p:nvSpPr>
        <p:spPr>
          <a:xfrm>
            <a:off x="417564" y="2321718"/>
            <a:ext cx="8240399" cy="500100"/>
          </a:xfrm>
          <a:prstGeom prst="rect">
            <a:avLst/>
          </a:prstGeom>
          <a:noFill/>
          <a:ln>
            <a:noFill/>
          </a:ln>
        </p:spPr>
        <p:txBody>
          <a:bodyPr lIns="0" tIns="0" rIns="0" bIns="0" anchor="ctr" anchorCtr="0">
            <a:noAutofit/>
          </a:bodyPr>
          <a:lstStyle/>
          <a:p>
            <a:pPr marL="0" marR="0" lvl="0" indent="0" algn="l" rtl="0">
              <a:spcBef>
                <a:spcPts val="0"/>
              </a:spcBef>
              <a:buSzPct val="25000"/>
              <a:buNone/>
            </a:pPr>
            <a:r>
              <a:rPr lang="en" sz="3400" b="0" i="0" u="none" strike="noStrike" cap="none" dirty="0">
                <a:solidFill>
                  <a:srgbClr val="FFFFFF"/>
                </a:solidFill>
                <a:latin typeface="Roboto"/>
                <a:ea typeface="Roboto"/>
                <a:cs typeface="Roboto"/>
                <a:sym typeface="Roboto"/>
              </a:rPr>
              <a:t>Shadow DOM </a:t>
            </a:r>
            <a:r>
              <a:rPr lang="en" sz="3400" b="1" i="0" u="none" strike="noStrike" cap="none" dirty="0">
                <a:solidFill>
                  <a:srgbClr val="FFFFFF"/>
                </a:solidFill>
                <a:latin typeface="Roboto"/>
                <a:ea typeface="Roboto"/>
                <a:cs typeface="Roboto"/>
                <a:sym typeface="Roboto"/>
              </a:rPr>
              <a:t>||</a:t>
            </a:r>
            <a:r>
              <a:rPr lang="en" sz="3400" b="0" i="0" u="none" strike="noStrike" cap="none" dirty="0">
                <a:solidFill>
                  <a:srgbClr val="FFFFFF"/>
                </a:solidFill>
                <a:latin typeface="Roboto"/>
                <a:ea typeface="Roboto"/>
                <a:cs typeface="Roboto"/>
                <a:sym typeface="Roboto"/>
              </a:rPr>
              <a:t> “Shady DOM” </a:t>
            </a:r>
          </a:p>
        </p:txBody>
      </p:sp>
    </p:spTree>
  </p:cSld>
  <p:clrMapOvr>
    <a:masterClrMapping/>
  </p:clrMapOvr>
  <p:transition spd="slow">
    <p:cu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4081"/>
        </a:solidFill>
        <a:effectLst/>
      </p:bgPr>
    </p:bg>
    <p:spTree>
      <p:nvGrpSpPr>
        <p:cNvPr id="1" name="Shape 404"/>
        <p:cNvGrpSpPr/>
        <p:nvPr/>
      </p:nvGrpSpPr>
      <p:grpSpPr>
        <a:xfrm>
          <a:off x="0" y="0"/>
          <a:ext cx="0" cy="0"/>
          <a:chOff x="0" y="0"/>
          <a:chExt cx="0" cy="0"/>
        </a:xfrm>
      </p:grpSpPr>
      <p:sp>
        <p:nvSpPr>
          <p:cNvPr id="405" name="Shape 405"/>
          <p:cNvSpPr/>
          <p:nvPr/>
        </p:nvSpPr>
        <p:spPr>
          <a:xfrm>
            <a:off x="417566" y="2321725"/>
            <a:ext cx="8561699" cy="500100"/>
          </a:xfrm>
          <a:prstGeom prst="rect">
            <a:avLst/>
          </a:prstGeom>
          <a:noFill/>
          <a:ln>
            <a:noFill/>
          </a:ln>
        </p:spPr>
        <p:txBody>
          <a:bodyPr lIns="0" tIns="0" rIns="0" bIns="0" anchor="ctr" anchorCtr="0">
            <a:noAutofit/>
          </a:bodyPr>
          <a:lstStyle/>
          <a:p>
            <a:pPr marL="0" marR="0" lvl="0" indent="0" algn="l" rtl="0">
              <a:spcBef>
                <a:spcPts val="0"/>
              </a:spcBef>
              <a:buSzPct val="25000"/>
              <a:buNone/>
            </a:pPr>
            <a:r>
              <a:rPr lang="en" sz="3400" b="0" i="0" u="none" strike="noStrike" cap="none">
                <a:solidFill>
                  <a:srgbClr val="FFFFFF"/>
                </a:solidFill>
                <a:latin typeface="Roboto"/>
                <a:ea typeface="Roboto"/>
                <a:cs typeface="Roboto"/>
                <a:sym typeface="Roboto"/>
              </a:rPr>
              <a:t>Shadow DOM </a:t>
            </a:r>
            <a:r>
              <a:rPr lang="en" sz="3400" b="1" i="0" u="none" strike="noStrike" cap="none">
                <a:solidFill>
                  <a:srgbClr val="FFFFFF"/>
                </a:solidFill>
                <a:latin typeface="Roboto"/>
                <a:ea typeface="Roboto"/>
                <a:cs typeface="Roboto"/>
                <a:sym typeface="Roboto"/>
              </a:rPr>
              <a:t>||</a:t>
            </a:r>
            <a:r>
              <a:rPr lang="en" sz="3400" b="0" i="0" u="none" strike="noStrike" cap="none">
                <a:solidFill>
                  <a:srgbClr val="FFFFFF"/>
                </a:solidFill>
                <a:latin typeface="Roboto"/>
                <a:ea typeface="Roboto"/>
                <a:cs typeface="Roboto"/>
                <a:sym typeface="Roboto"/>
              </a:rPr>
              <a:t> “Shady DOM” == </a:t>
            </a:r>
            <a:r>
              <a:rPr lang="en" sz="3400" b="1" i="0" u="none" strike="noStrike" cap="none">
                <a:solidFill>
                  <a:srgbClr val="FFFFFF"/>
                </a:solidFill>
                <a:latin typeface="Roboto"/>
                <a:ea typeface="Roboto"/>
                <a:cs typeface="Roboto"/>
                <a:sym typeface="Roboto"/>
              </a:rPr>
              <a:t>Local DOM</a:t>
            </a:r>
          </a:p>
        </p:txBody>
      </p:sp>
    </p:spTree>
  </p:cSld>
  <p:clrMapOvr>
    <a:masterClrMapping/>
  </p:clrMapOvr>
  <p:transition spd="slow">
    <p:cu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Shape 385"/>
          <p:cNvSpPr/>
          <p:nvPr/>
        </p:nvSpPr>
        <p:spPr>
          <a:xfrm>
            <a:off x="766610" y="381018"/>
            <a:ext cx="2293583" cy="276225"/>
          </a:xfrm>
          <a:prstGeom prst="rect">
            <a:avLst/>
          </a:prstGeom>
          <a:noFill/>
          <a:ln>
            <a:noFill/>
          </a:ln>
        </p:spPr>
        <p:txBody>
          <a:bodyPr lIns="0" tIns="0" rIns="0" bIns="0" anchor="t" anchorCtr="0">
            <a:noAutofit/>
          </a:bodyPr>
          <a:lstStyle/>
          <a:p>
            <a:pPr marL="0" marR="0" lvl="2" indent="0" algn="l" rtl="0">
              <a:lnSpc>
                <a:spcPct val="90000"/>
              </a:lnSpc>
              <a:spcBef>
                <a:spcPts val="0"/>
              </a:spcBef>
              <a:buSzPct val="25000"/>
              <a:buNone/>
            </a:pPr>
            <a:r>
              <a:rPr lang="en" sz="1900" b="0" i="0" u="none" strike="noStrike" cap="none">
                <a:solidFill>
                  <a:srgbClr val="FFFFFF"/>
                </a:solidFill>
                <a:latin typeface="Roboto"/>
                <a:ea typeface="Roboto"/>
                <a:cs typeface="Roboto"/>
                <a:sym typeface="Roboto"/>
              </a:rPr>
              <a:t>alert-banner.html</a:t>
            </a:r>
          </a:p>
        </p:txBody>
      </p:sp>
      <p:sp>
        <p:nvSpPr>
          <p:cNvPr id="386" name="Shape 386"/>
          <p:cNvSpPr/>
          <p:nvPr/>
        </p:nvSpPr>
        <p:spPr>
          <a:xfrm>
            <a:off x="791842" y="1200150"/>
            <a:ext cx="2991802" cy="2154555"/>
          </a:xfrm>
          <a:prstGeom prst="rect">
            <a:avLst/>
          </a:prstGeom>
          <a:noFill/>
          <a:ln>
            <a:noFill/>
          </a:ln>
        </p:spPr>
        <p:txBody>
          <a:bodyPr lIns="0" tIns="0" rIns="0" bIns="0" anchor="t" anchorCtr="0">
            <a:noAutofit/>
          </a:bodyPr>
          <a:lstStyle/>
          <a:p>
            <a:pPr marL="0" marR="0" lvl="0" indent="0" algn="l" rtl="0">
              <a:lnSpc>
                <a:spcPct val="120000"/>
              </a:lnSpc>
              <a:spcBef>
                <a:spcPts val="0"/>
              </a:spcBef>
              <a:buSzPct val="25000"/>
              <a:buNone/>
            </a:pPr>
            <a:r>
              <a:rPr lang="en" sz="1500" b="0" i="0" u="none" strike="noStrike" cap="none">
                <a:solidFill>
                  <a:srgbClr val="A7A7A7"/>
                </a:solidFill>
                <a:latin typeface="Inconsolata"/>
                <a:ea typeface="Inconsolata"/>
                <a:cs typeface="Inconsolata"/>
                <a:sym typeface="Inconsolata"/>
              </a:rPr>
              <a:t>&lt;dom-module id=“alert-banner"&gt;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7BAAF7"/>
                </a:solidFill>
                <a:latin typeface="Inconsolata"/>
                <a:ea typeface="Inconsolata"/>
                <a:cs typeface="Inconsolata"/>
                <a:sym typeface="Inconsolata"/>
              </a:rPr>
              <a:t>&lt;template&gt;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7BAAF7"/>
                </a:solidFill>
                <a:latin typeface="Inconsolata"/>
                <a:ea typeface="Inconsolata"/>
                <a:cs typeface="Inconsolata"/>
                <a:sym typeface="Inconsolata"/>
              </a:rPr>
              <a:t>&lt;/template&gt;</a:t>
            </a:r>
          </a:p>
          <a:p>
            <a:pPr marL="0" marR="0" lvl="0" indent="0" algn="l" rtl="0">
              <a:lnSpc>
                <a:spcPct val="120000"/>
              </a:lnSpc>
              <a:spcBef>
                <a:spcPts val="0"/>
              </a:spcBef>
              <a:buSzPct val="25000"/>
              <a:buNone/>
            </a:pPr>
            <a:r>
              <a:rPr lang="en" sz="1500" b="0" i="0" u="none" strike="noStrike" cap="none">
                <a:solidFill>
                  <a:srgbClr val="A7A7A7"/>
                </a:solidFill>
                <a:latin typeface="Inconsolata"/>
                <a:ea typeface="Inconsolata"/>
                <a:cs typeface="Inconsolata"/>
                <a:sym typeface="Inconsolata"/>
              </a:rPr>
              <a:t>  &lt;script&gt;</a:t>
            </a:r>
          </a:p>
          <a:p>
            <a:pPr marL="0" marR="0" lvl="0" indent="0" algn="l" rtl="0">
              <a:lnSpc>
                <a:spcPct val="120000"/>
              </a:lnSpc>
              <a:spcBef>
                <a:spcPts val="0"/>
              </a:spcBef>
              <a:buSzPct val="25000"/>
              <a:buNone/>
            </a:pPr>
            <a:r>
              <a:rPr lang="en" sz="1500" b="0" i="0" u="none" strike="noStrike" cap="none">
                <a:solidFill>
                  <a:srgbClr val="A7A7A7"/>
                </a:solidFill>
                <a:latin typeface="Inconsolata"/>
                <a:ea typeface="Inconsolata"/>
                <a:cs typeface="Inconsolata"/>
                <a:sym typeface="Inconsolata"/>
              </a:rPr>
              <a:t>    Polymer({</a:t>
            </a:r>
          </a:p>
          <a:p>
            <a:pPr marL="0" marR="0" lvl="0" indent="0" algn="l" rtl="0">
              <a:lnSpc>
                <a:spcPct val="120000"/>
              </a:lnSpc>
              <a:spcBef>
                <a:spcPts val="0"/>
              </a:spcBef>
              <a:buSzPct val="25000"/>
              <a:buNone/>
            </a:pPr>
            <a:r>
              <a:rPr lang="en" sz="1500" b="0" i="0" u="none" strike="noStrike" cap="none">
                <a:solidFill>
                  <a:srgbClr val="A7A7A7"/>
                </a:solidFill>
                <a:latin typeface="Inconsolata"/>
                <a:ea typeface="Inconsolata"/>
                <a:cs typeface="Inconsolata"/>
                <a:sym typeface="Inconsolata"/>
              </a:rPr>
              <a:t>      is: ‘alert-banner'</a:t>
            </a:r>
          </a:p>
          <a:p>
            <a:pPr marL="0" marR="0" lvl="0" indent="0" algn="l" rtl="0">
              <a:lnSpc>
                <a:spcPct val="120000"/>
              </a:lnSpc>
              <a:spcBef>
                <a:spcPts val="0"/>
              </a:spcBef>
              <a:buSzPct val="25000"/>
              <a:buNone/>
            </a:pPr>
            <a:r>
              <a:rPr lang="en" sz="1500" b="0" i="0" u="none" strike="noStrike" cap="none">
                <a:solidFill>
                  <a:srgbClr val="A7A7A7"/>
                </a:solidFill>
                <a:latin typeface="Inconsolata"/>
                <a:ea typeface="Inconsolata"/>
                <a:cs typeface="Inconsolata"/>
                <a:sym typeface="Inconsolata"/>
              </a:rPr>
              <a:t>    });</a:t>
            </a:r>
          </a:p>
          <a:p>
            <a:pPr marL="0" marR="0" lvl="0" indent="0" algn="l" rtl="0">
              <a:lnSpc>
                <a:spcPct val="120000"/>
              </a:lnSpc>
              <a:spcBef>
                <a:spcPts val="0"/>
              </a:spcBef>
              <a:buSzPct val="25000"/>
              <a:buNone/>
            </a:pPr>
            <a:r>
              <a:rPr lang="en" sz="1500" b="0" i="0" u="none" strike="noStrike" cap="none">
                <a:solidFill>
                  <a:srgbClr val="A7A7A7"/>
                </a:solidFill>
                <a:latin typeface="Inconsolata"/>
                <a:ea typeface="Inconsolata"/>
                <a:cs typeface="Inconsolata"/>
                <a:sym typeface="Inconsolata"/>
              </a:rPr>
              <a:t>  &lt;/script&gt;</a:t>
            </a:r>
          </a:p>
          <a:p>
            <a:pPr marL="0" marR="0" lvl="0" indent="0" algn="l" rtl="0">
              <a:lnSpc>
                <a:spcPct val="120000"/>
              </a:lnSpc>
              <a:spcBef>
                <a:spcPts val="0"/>
              </a:spcBef>
              <a:buSzPct val="25000"/>
              <a:buNone/>
            </a:pPr>
            <a:r>
              <a:rPr lang="en" sz="1500" b="0" i="0" u="none" strike="noStrike" cap="none">
                <a:solidFill>
                  <a:srgbClr val="A7A7A7"/>
                </a:solidFill>
                <a:latin typeface="Inconsolata"/>
                <a:ea typeface="Inconsolata"/>
                <a:cs typeface="Inconsolata"/>
                <a:sym typeface="Inconsolata"/>
              </a:rPr>
              <a:t>&lt;/dom-module&gt;</a:t>
            </a:r>
          </a:p>
        </p:txBody>
      </p:sp>
      <p:pic>
        <p:nvPicPr>
          <p:cNvPr id="387" name="Shape 387"/>
          <p:cNvPicPr preferRelativeResize="0"/>
          <p:nvPr/>
        </p:nvPicPr>
        <p:blipFill rotWithShape="1">
          <a:blip r:embed="rId3">
            <a:alphaModFix/>
          </a:blip>
          <a:srcRect/>
          <a:stretch/>
        </p:blipFill>
        <p:spPr>
          <a:xfrm rot="-10094200">
            <a:off x="2298411" y="1687667"/>
            <a:ext cx="1021979" cy="169161"/>
          </a:xfrm>
          <a:prstGeom prst="rect">
            <a:avLst/>
          </a:prstGeom>
          <a:noFill/>
          <a:ln>
            <a:noFill/>
          </a:ln>
        </p:spPr>
      </p:pic>
      <p:sp>
        <p:nvSpPr>
          <p:cNvPr id="388" name="Shape 388"/>
          <p:cNvSpPr/>
          <p:nvPr/>
        </p:nvSpPr>
        <p:spPr>
          <a:xfrm>
            <a:off x="3593164" y="1694973"/>
            <a:ext cx="4726208" cy="1287780"/>
          </a:xfrm>
          <a:prstGeom prst="rect">
            <a:avLst/>
          </a:prstGeom>
          <a:noFill/>
          <a:ln>
            <a:noFill/>
          </a:ln>
        </p:spPr>
        <p:txBody>
          <a:bodyPr lIns="17150" tIns="17150" rIns="17150" bIns="17150" anchor="t" anchorCtr="0">
            <a:noAutofit/>
          </a:bodyPr>
          <a:lstStyle/>
          <a:p>
            <a:pPr marL="0" marR="0" lvl="0" indent="0" algn="l" rtl="0">
              <a:lnSpc>
                <a:spcPct val="90000"/>
              </a:lnSpc>
              <a:spcBef>
                <a:spcPts val="0"/>
              </a:spcBef>
              <a:buSzPct val="25000"/>
              <a:buNone/>
            </a:pPr>
            <a:r>
              <a:rPr lang="en" sz="3000" b="1" i="0" u="none" strike="noStrike" cap="none" dirty="0">
                <a:solidFill>
                  <a:srgbClr val="FFFFFF"/>
                </a:solidFill>
                <a:latin typeface="Roboto"/>
                <a:ea typeface="Roboto"/>
                <a:cs typeface="Roboto"/>
                <a:sym typeface="Roboto"/>
              </a:rPr>
              <a:t>Local DOM</a:t>
            </a:r>
            <a:r>
              <a:rPr lang="en" sz="3000" b="0" i="0" u="none" strike="noStrike" cap="none" dirty="0">
                <a:solidFill>
                  <a:srgbClr val="FFFFFF"/>
                </a:solidFill>
                <a:latin typeface="Roboto"/>
                <a:ea typeface="Roboto"/>
                <a:cs typeface="Roboto"/>
                <a:sym typeface="Roboto"/>
              </a:rPr>
              <a:t> </a:t>
            </a:r>
            <a:r>
              <a:rPr lang="en" sz="3000" dirty="0" smtClean="0">
                <a:solidFill>
                  <a:srgbClr val="FFFFFF"/>
                </a:solidFill>
                <a:latin typeface="Roboto"/>
                <a:ea typeface="Roboto"/>
                <a:cs typeface="Roboto"/>
                <a:sym typeface="Roboto"/>
              </a:rPr>
              <a:t>es el</a:t>
            </a:r>
            <a:r>
              <a:rPr lang="en" sz="3000" b="0" i="0" u="none" strike="noStrike" cap="none" dirty="0" smtClean="0">
                <a:solidFill>
                  <a:srgbClr val="FFFFFF"/>
                </a:solidFill>
                <a:latin typeface="Roboto"/>
                <a:ea typeface="Roboto"/>
                <a:cs typeface="Roboto"/>
                <a:sym typeface="Roboto"/>
              </a:rPr>
              <a:t> </a:t>
            </a:r>
            <a:r>
              <a:rPr lang="en" sz="3000" b="0" i="0" u="none" strike="noStrike" cap="none" dirty="0">
                <a:solidFill>
                  <a:srgbClr val="FFFFFF"/>
                </a:solidFill>
                <a:latin typeface="Roboto"/>
                <a:ea typeface="Roboto"/>
                <a:cs typeface="Roboto"/>
                <a:sym typeface="Roboto"/>
              </a:rPr>
              <a:t>DOM</a:t>
            </a:r>
          </a:p>
          <a:p>
            <a:pPr marL="0" marR="0" lvl="0" indent="0" algn="l" rtl="0">
              <a:lnSpc>
                <a:spcPct val="90000"/>
              </a:lnSpc>
              <a:spcBef>
                <a:spcPts val="0"/>
              </a:spcBef>
              <a:buSzPct val="25000"/>
              <a:buNone/>
            </a:pPr>
            <a:r>
              <a:rPr lang="es-ES" sz="3000" b="0" i="0" u="none" strike="noStrike" cap="none" dirty="0" smtClean="0">
                <a:solidFill>
                  <a:srgbClr val="FFFFFF"/>
                </a:solidFill>
                <a:latin typeface="Roboto"/>
                <a:ea typeface="Roboto"/>
                <a:cs typeface="Roboto"/>
                <a:sym typeface="Roboto"/>
              </a:rPr>
              <a:t>De u</a:t>
            </a:r>
            <a:r>
              <a:rPr lang="en" sz="3000" b="0" i="0" u="none" strike="noStrike" cap="none" dirty="0" smtClean="0">
                <a:solidFill>
                  <a:srgbClr val="FFFFFF"/>
                </a:solidFill>
                <a:latin typeface="Roboto"/>
                <a:ea typeface="Roboto"/>
                <a:cs typeface="Roboto"/>
                <a:sym typeface="Roboto"/>
              </a:rPr>
              <a:t>n elemento</a:t>
            </a:r>
            <a:endParaRPr lang="en" sz="3000" b="0" i="0" u="none" strike="noStrike" cap="none" dirty="0">
              <a:solidFill>
                <a:srgbClr val="FFFFFF"/>
              </a:solidFill>
              <a:latin typeface="Roboto"/>
              <a:ea typeface="Roboto"/>
              <a:cs typeface="Roboto"/>
              <a:sym typeface="Roboto"/>
            </a:endParaRPr>
          </a:p>
        </p:txBody>
      </p:sp>
      <p:sp>
        <p:nvSpPr>
          <p:cNvPr id="389" name="Shape 389"/>
          <p:cNvSpPr/>
          <p:nvPr/>
        </p:nvSpPr>
        <p:spPr>
          <a:xfrm>
            <a:off x="780573" y="849629"/>
            <a:ext cx="4801552" cy="234315"/>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500" b="0" i="0" u="none" strike="noStrike" cap="none">
                <a:solidFill>
                  <a:srgbClr val="A7A7A7"/>
                </a:solidFill>
                <a:latin typeface="Inconsolata"/>
                <a:ea typeface="Inconsolata"/>
                <a:cs typeface="Inconsolata"/>
                <a:sym typeface="Inconsolata"/>
              </a:rPr>
              <a:t>&lt;link rel=“import” href=“../polymer/polymer.html”&gt;</a:t>
            </a:r>
          </a:p>
        </p:txBody>
      </p:sp>
      <p:sp>
        <p:nvSpPr>
          <p:cNvPr id="7" name="Shape 388"/>
          <p:cNvSpPr/>
          <p:nvPr/>
        </p:nvSpPr>
        <p:spPr>
          <a:xfrm>
            <a:off x="3593164" y="4627418"/>
            <a:ext cx="5550836" cy="516082"/>
          </a:xfrm>
          <a:prstGeom prst="rect">
            <a:avLst/>
          </a:prstGeom>
          <a:noFill/>
          <a:ln>
            <a:noFill/>
          </a:ln>
        </p:spPr>
        <p:txBody>
          <a:bodyPr lIns="17150" tIns="17150" rIns="17150" bIns="17150" anchor="t" anchorCtr="0">
            <a:noAutofit/>
          </a:bodyPr>
          <a:lstStyle/>
          <a:p>
            <a:pPr marL="0" marR="0" lvl="0" indent="0" algn="l" rtl="0">
              <a:lnSpc>
                <a:spcPct val="90000"/>
              </a:lnSpc>
              <a:spcBef>
                <a:spcPts val="0"/>
              </a:spcBef>
              <a:buSzPct val="25000"/>
              <a:buNone/>
            </a:pPr>
            <a:r>
              <a:rPr lang="en" sz="3000" b="1" i="0" u="none" strike="noStrike" cap="none" dirty="0" smtClean="0">
                <a:solidFill>
                  <a:srgbClr val="FFFFFF"/>
                </a:solidFill>
                <a:latin typeface="Roboto"/>
                <a:ea typeface="Roboto"/>
                <a:cs typeface="Roboto"/>
                <a:sym typeface="Roboto"/>
              </a:rPr>
              <a:t>* DOM: Document object Model</a:t>
            </a:r>
            <a:endParaRPr lang="en" sz="3000" b="0" i="0" u="none" strike="noStrike" cap="none" dirty="0">
              <a:solidFill>
                <a:srgbClr val="FFFFFF"/>
              </a:solidFill>
              <a:latin typeface="Roboto"/>
              <a:ea typeface="Roboto"/>
              <a:cs typeface="Roboto"/>
              <a:sym typeface="Roboto"/>
            </a:endParaRPr>
          </a:p>
        </p:txBody>
      </p:sp>
    </p:spTree>
    <p:extLst>
      <p:ext uri="{BB962C8B-B14F-4D97-AF65-F5344CB8AC3E}">
        <p14:creationId xmlns:p14="http://schemas.microsoft.com/office/powerpoint/2010/main" val="1185859721"/>
      </p:ext>
    </p:extLst>
  </p:cSld>
  <p:clrMapOvr>
    <a:masterClrMapping/>
  </p:clrMapOvr>
  <p:transition spd="slow">
    <p:cu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Shape 419"/>
          <p:cNvSpPr/>
          <p:nvPr/>
        </p:nvSpPr>
        <p:spPr>
          <a:xfrm>
            <a:off x="766610" y="381018"/>
            <a:ext cx="2293583" cy="276225"/>
          </a:xfrm>
          <a:prstGeom prst="rect">
            <a:avLst/>
          </a:prstGeom>
          <a:noFill/>
          <a:ln>
            <a:noFill/>
          </a:ln>
        </p:spPr>
        <p:txBody>
          <a:bodyPr lIns="0" tIns="0" rIns="0" bIns="0" anchor="t" anchorCtr="0">
            <a:noAutofit/>
          </a:bodyPr>
          <a:lstStyle/>
          <a:p>
            <a:pPr marL="0" marR="0" lvl="2" indent="0" algn="l" rtl="0">
              <a:lnSpc>
                <a:spcPct val="90000"/>
              </a:lnSpc>
              <a:spcBef>
                <a:spcPts val="0"/>
              </a:spcBef>
              <a:buSzPct val="25000"/>
              <a:buNone/>
            </a:pPr>
            <a:r>
              <a:rPr lang="en" sz="1900" b="0" i="0" u="none" strike="noStrike" cap="none">
                <a:solidFill>
                  <a:srgbClr val="FFFFFF"/>
                </a:solidFill>
                <a:latin typeface="Roboto"/>
                <a:ea typeface="Roboto"/>
                <a:cs typeface="Roboto"/>
                <a:sym typeface="Roboto"/>
              </a:rPr>
              <a:t>alert-banner.html</a:t>
            </a:r>
          </a:p>
        </p:txBody>
      </p:sp>
      <p:sp>
        <p:nvSpPr>
          <p:cNvPr id="420" name="Shape 420"/>
          <p:cNvSpPr/>
          <p:nvPr/>
        </p:nvSpPr>
        <p:spPr>
          <a:xfrm>
            <a:off x="791842" y="1199673"/>
            <a:ext cx="4515900" cy="3594599"/>
          </a:xfrm>
          <a:prstGeom prst="rect">
            <a:avLst/>
          </a:prstGeom>
          <a:noFill/>
          <a:ln>
            <a:noFill/>
          </a:ln>
        </p:spPr>
        <p:txBody>
          <a:bodyPr lIns="0" tIns="0" rIns="0" bIns="0" anchor="t" anchorCtr="0">
            <a:noAutofit/>
          </a:bodyPr>
          <a:lstStyle/>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&lt;dom-module id=“alert-banner"&gt;</a:t>
            </a:r>
          </a:p>
          <a:p>
            <a:pPr marL="0" marR="0" lvl="0" indent="0" algn="l" rtl="0">
              <a:lnSpc>
                <a:spcPct val="120000"/>
              </a:lnSpc>
              <a:spcBef>
                <a:spcPts val="0"/>
              </a:spcBef>
              <a:buNone/>
            </a:pPr>
            <a:r>
              <a:rPr lang="en" b="0" i="0" u="none" strike="noStrike" cap="none">
                <a:solidFill>
                  <a:srgbClr val="FFFFFF"/>
                </a:solidFill>
                <a:latin typeface="Inconsolata"/>
                <a:ea typeface="Inconsolata"/>
                <a:cs typeface="Inconsolata"/>
                <a:sym typeface="Inconsolata"/>
              </a:rPr>
              <a:t>  </a:t>
            </a:r>
            <a:r>
              <a:rPr lang="en" b="0" i="0" u="none" strike="noStrike" cap="none">
                <a:solidFill>
                  <a:srgbClr val="7BAAF7"/>
                </a:solidFill>
                <a:latin typeface="Inconsolata"/>
                <a:ea typeface="Inconsolata"/>
                <a:cs typeface="Inconsolata"/>
                <a:sym typeface="Inconsolata"/>
              </a:rPr>
              <a:t>&lt;template&gt;</a:t>
            </a:r>
          </a:p>
          <a:p>
            <a:pPr marL="0" marR="0" lvl="0" indent="0" algn="l" rtl="0">
              <a:lnSpc>
                <a:spcPct val="120000"/>
              </a:lnSpc>
              <a:spcBef>
                <a:spcPts val="0"/>
              </a:spcBef>
              <a:buNone/>
            </a:pPr>
            <a:r>
              <a:rPr lang="en" b="0" i="0" u="none" strike="noStrike" cap="none">
                <a:solidFill>
                  <a:srgbClr val="FFFFFF"/>
                </a:solidFill>
                <a:latin typeface="Inconsolata"/>
                <a:ea typeface="Inconsolata"/>
                <a:cs typeface="Inconsolata"/>
                <a:sym typeface="Inconsolata"/>
              </a:rPr>
              <a:t>    </a:t>
            </a:r>
            <a:r>
              <a:rPr lang="en" b="0" i="0" u="none" strike="noStrike" cap="none">
                <a:solidFill>
                  <a:srgbClr val="7BAAF7"/>
                </a:solidFill>
                <a:latin typeface="Inconsolata"/>
                <a:ea typeface="Inconsolata"/>
                <a:cs typeface="Inconsolata"/>
                <a:sym typeface="Inconsolata"/>
              </a:rPr>
              <a:t>&lt;style&gt;</a:t>
            </a:r>
          </a:p>
          <a:p>
            <a:pPr marL="0" marR="0" lvl="0" indent="0" algn="l" rtl="0">
              <a:lnSpc>
                <a:spcPct val="120000"/>
              </a:lnSpc>
              <a:spcBef>
                <a:spcPts val="0"/>
              </a:spcBef>
              <a:buNone/>
            </a:pPr>
            <a:r>
              <a:rPr lang="en" b="0" i="0" u="none" strike="noStrike" cap="none">
                <a:solidFill>
                  <a:srgbClr val="FFFFFF"/>
                </a:solidFill>
                <a:latin typeface="Inconsolata"/>
                <a:ea typeface="Inconsolata"/>
                <a:cs typeface="Inconsolata"/>
                <a:sym typeface="Inconsolata"/>
              </a:rPr>
              <a:t>    </a:t>
            </a:r>
            <a:r>
              <a:rPr lang="en" b="0" i="0" u="none" strike="noStrike" cap="none">
                <a:solidFill>
                  <a:srgbClr val="A3A3A3"/>
                </a:solidFill>
                <a:latin typeface="Inconsolata"/>
                <a:ea typeface="Inconsolata"/>
                <a:cs typeface="Inconsolata"/>
                <a:sym typeface="Inconsolata"/>
              </a:rPr>
              <a:t>.</a:t>
            </a:r>
            <a:r>
              <a:rPr lang="en" b="0" i="0" u="none" strike="noStrike" cap="none">
                <a:solidFill>
                  <a:srgbClr val="FFFFFF"/>
                </a:solidFill>
                <a:latin typeface="Inconsolata"/>
                <a:ea typeface="Inconsolata"/>
                <a:cs typeface="Inconsolata"/>
                <a:sym typeface="Inconsolata"/>
              </a:rPr>
              <a:t>alert </a:t>
            </a:r>
            <a:r>
              <a:rPr lang="en" b="0" i="0" u="none" strike="noStrike" cap="none">
                <a:solidFill>
                  <a:srgbClr val="A3A3A3"/>
                </a:solidFill>
                <a:latin typeface="Inconsolata"/>
                <a:ea typeface="Inconsolata"/>
                <a:cs typeface="Inconsolata"/>
                <a:sym typeface="Inconsolata"/>
              </a:rPr>
              <a:t>{</a:t>
            </a:r>
            <a:r>
              <a:rPr lang="en" b="0" i="0" u="none" strike="noStrike" cap="none">
                <a:solidFill>
                  <a:srgbClr val="FFFFFF"/>
                </a:solidFill>
                <a:latin typeface="Inconsolata"/>
                <a:ea typeface="Inconsolata"/>
                <a:cs typeface="Inconsolata"/>
                <a:sym typeface="Inconsolata"/>
              </a:rPr>
              <a:t> background</a:t>
            </a:r>
            <a:r>
              <a:rPr lang="en" b="0" i="0" u="none" strike="noStrike" cap="none">
                <a:solidFill>
                  <a:srgbClr val="A3A3A3"/>
                </a:solidFill>
                <a:latin typeface="Inconsolata"/>
                <a:ea typeface="Inconsolata"/>
                <a:cs typeface="Inconsolata"/>
                <a:sym typeface="Inconsolata"/>
              </a:rPr>
              <a:t>:</a:t>
            </a:r>
            <a:r>
              <a:rPr lang="en" b="0" i="0" u="none" strike="noStrike" cap="none">
                <a:solidFill>
                  <a:srgbClr val="FFFFFF"/>
                </a:solidFill>
                <a:latin typeface="Inconsolata"/>
                <a:ea typeface="Inconsolata"/>
                <a:cs typeface="Inconsolata"/>
                <a:sym typeface="Inconsolata"/>
              </a:rPr>
              <a:t> blue</a:t>
            </a:r>
            <a:r>
              <a:rPr lang="en" b="0" i="0" u="none" strike="noStrike" cap="none">
                <a:solidFill>
                  <a:srgbClr val="A3A3A3"/>
                </a:solidFill>
                <a:latin typeface="Inconsolata"/>
                <a:ea typeface="Inconsolata"/>
                <a:cs typeface="Inconsolata"/>
                <a:sym typeface="Inconsolata"/>
              </a:rPr>
              <a:t>; </a:t>
            </a:r>
            <a:r>
              <a:rPr lang="en" b="0" i="0" u="none" strike="noStrike" cap="none">
                <a:solidFill>
                  <a:srgbClr val="FFFFFF"/>
                </a:solidFill>
                <a:latin typeface="Inconsolata"/>
                <a:ea typeface="Inconsolata"/>
                <a:cs typeface="Inconsolata"/>
                <a:sym typeface="Inconsolata"/>
              </a:rPr>
              <a:t>color</a:t>
            </a:r>
            <a:r>
              <a:rPr lang="en" b="0" i="0" u="none" strike="noStrike" cap="none">
                <a:solidFill>
                  <a:srgbClr val="A3A3A3"/>
                </a:solidFill>
                <a:latin typeface="Inconsolata"/>
                <a:ea typeface="Inconsolata"/>
                <a:cs typeface="Inconsolata"/>
                <a:sym typeface="Inconsolata"/>
              </a:rPr>
              <a:t>:</a:t>
            </a:r>
            <a:r>
              <a:rPr lang="en" b="0" i="0" u="none" strike="noStrike" cap="none">
                <a:solidFill>
                  <a:srgbClr val="FFFFFF"/>
                </a:solidFill>
                <a:latin typeface="Inconsolata"/>
                <a:ea typeface="Inconsolata"/>
                <a:cs typeface="Inconsolata"/>
                <a:sym typeface="Inconsolata"/>
              </a:rPr>
              <a:t> white</a:t>
            </a:r>
            <a:r>
              <a:rPr lang="en" b="0" i="0" u="none" strike="noStrike" cap="none">
                <a:solidFill>
                  <a:srgbClr val="A3A3A3"/>
                </a:solidFill>
                <a:latin typeface="Inconsolata"/>
                <a:ea typeface="Inconsolata"/>
                <a:cs typeface="Inconsolata"/>
                <a:sym typeface="Inconsolata"/>
              </a:rPr>
              <a:t>; }</a:t>
            </a:r>
          </a:p>
          <a:p>
            <a:pPr marL="0" marR="0" lvl="0" indent="0" algn="l" rtl="0">
              <a:lnSpc>
                <a:spcPct val="120000"/>
              </a:lnSpc>
              <a:spcBef>
                <a:spcPts val="0"/>
              </a:spcBef>
              <a:buNone/>
            </a:pPr>
            <a:r>
              <a:rPr lang="en" b="0" i="0" u="none" strike="noStrike" cap="none">
                <a:solidFill>
                  <a:srgbClr val="FFFFFF"/>
                </a:solidFill>
                <a:latin typeface="Inconsolata"/>
                <a:ea typeface="Inconsolata"/>
                <a:cs typeface="Inconsolata"/>
                <a:sym typeface="Inconsolata"/>
              </a:rPr>
              <a:t>    </a:t>
            </a:r>
            <a:r>
              <a:rPr lang="en" b="0" i="0" u="none" strike="noStrike" cap="none">
                <a:solidFill>
                  <a:srgbClr val="7BAAF7"/>
                </a:solidFill>
                <a:latin typeface="Inconsolata"/>
                <a:ea typeface="Inconsolata"/>
                <a:cs typeface="Inconsolata"/>
                <a:sym typeface="Inconsolata"/>
              </a:rPr>
              <a:t>&lt;/style&gt;</a:t>
            </a:r>
          </a:p>
          <a:p>
            <a:pPr marL="0" marR="0" lvl="0" indent="0" algn="l" rtl="0">
              <a:lnSpc>
                <a:spcPct val="120000"/>
              </a:lnSpc>
              <a:spcBef>
                <a:spcPts val="0"/>
              </a:spcBef>
              <a:buNone/>
            </a:pPr>
            <a:r>
              <a:rPr lang="en" b="0" i="0" u="none" strike="noStrike" cap="none">
                <a:solidFill>
                  <a:srgbClr val="FFFFFF"/>
                </a:solidFill>
                <a:latin typeface="Inconsolata"/>
                <a:ea typeface="Inconsolata"/>
                <a:cs typeface="Inconsolata"/>
                <a:sym typeface="Inconsolata"/>
              </a:rPr>
              <a:t>    </a:t>
            </a:r>
            <a:r>
              <a:rPr lang="en" b="0" i="0" u="none" strike="noStrike" cap="none">
                <a:solidFill>
                  <a:srgbClr val="7BAAF7"/>
                </a:solidFill>
                <a:latin typeface="Inconsolata"/>
                <a:ea typeface="Inconsolata"/>
                <a:cs typeface="Inconsolata"/>
                <a:sym typeface="Inconsolata"/>
              </a:rPr>
              <a:t>&lt;div</a:t>
            </a:r>
            <a:r>
              <a:rPr lang="en" b="0" i="0" u="none" strike="noStrike" cap="none">
                <a:solidFill>
                  <a:srgbClr val="FFFFFF"/>
                </a:solidFill>
                <a:latin typeface="Inconsolata"/>
                <a:ea typeface="Inconsolata"/>
                <a:cs typeface="Inconsolata"/>
                <a:sym typeface="Inconsolata"/>
              </a:rPr>
              <a:t> </a:t>
            </a:r>
            <a:r>
              <a:rPr lang="en" b="0" i="0" u="none" strike="noStrike" cap="none">
                <a:solidFill>
                  <a:srgbClr val="F06292"/>
                </a:solidFill>
                <a:latin typeface="Inconsolata"/>
                <a:ea typeface="Inconsolata"/>
                <a:cs typeface="Inconsolata"/>
                <a:sym typeface="Inconsolata"/>
              </a:rPr>
              <a:t>class</a:t>
            </a:r>
            <a:r>
              <a:rPr lang="en" b="0" i="0" u="none" strike="noStrike" cap="none">
                <a:solidFill>
                  <a:srgbClr val="A3A3A3"/>
                </a:solidFill>
                <a:latin typeface="Inconsolata"/>
                <a:ea typeface="Inconsolata"/>
                <a:cs typeface="Inconsolata"/>
                <a:sym typeface="Inconsolata"/>
              </a:rPr>
              <a:t>=</a:t>
            </a:r>
            <a:r>
              <a:rPr lang="en" b="0" i="0" u="none" strike="noStrike" cap="none">
                <a:solidFill>
                  <a:srgbClr val="57BB8A"/>
                </a:solidFill>
                <a:latin typeface="Inconsolata"/>
                <a:ea typeface="Inconsolata"/>
                <a:cs typeface="Inconsolata"/>
                <a:sym typeface="Inconsolata"/>
              </a:rPr>
              <a:t>“alert”</a:t>
            </a:r>
            <a:r>
              <a:rPr lang="en" b="0" i="0" u="none" strike="noStrike" cap="none">
                <a:solidFill>
                  <a:srgbClr val="7BAAF7"/>
                </a:solidFill>
                <a:latin typeface="Inconsolata"/>
                <a:ea typeface="Inconsolata"/>
                <a:cs typeface="Inconsolata"/>
                <a:sym typeface="Inconsolata"/>
              </a:rPr>
              <a:t>&gt;</a:t>
            </a:r>
          </a:p>
          <a:p>
            <a:pPr marL="0" marR="0" lvl="0" indent="0" algn="l" rtl="0">
              <a:lnSpc>
                <a:spcPct val="120000"/>
              </a:lnSpc>
              <a:spcBef>
                <a:spcPts val="0"/>
              </a:spcBef>
              <a:buNone/>
            </a:pPr>
            <a:r>
              <a:rPr lang="en" b="0" i="0" u="none" strike="noStrike" cap="none">
                <a:solidFill>
                  <a:srgbClr val="FFFFFF"/>
                </a:solidFill>
                <a:latin typeface="Inconsolata"/>
                <a:ea typeface="Inconsolata"/>
                <a:cs typeface="Inconsolata"/>
                <a:sym typeface="Inconsolata"/>
              </a:rPr>
              <a:t>      Hey user! Something awesome happened!</a:t>
            </a:r>
          </a:p>
          <a:p>
            <a:pPr marL="0" marR="0" lvl="0" indent="0" algn="l" rtl="0">
              <a:lnSpc>
                <a:spcPct val="120000"/>
              </a:lnSpc>
              <a:spcBef>
                <a:spcPts val="0"/>
              </a:spcBef>
              <a:buNone/>
            </a:pPr>
            <a:r>
              <a:rPr lang="en" b="0" i="0" u="none" strike="noStrike" cap="none">
                <a:solidFill>
                  <a:srgbClr val="FFFFFF"/>
                </a:solidFill>
                <a:latin typeface="Inconsolata"/>
                <a:ea typeface="Inconsolata"/>
                <a:cs typeface="Inconsolata"/>
                <a:sym typeface="Inconsolata"/>
              </a:rPr>
              <a:t>    </a:t>
            </a:r>
            <a:r>
              <a:rPr lang="en" b="0" i="0" u="none" strike="noStrike" cap="none">
                <a:solidFill>
                  <a:srgbClr val="7BAAF7"/>
                </a:solidFill>
                <a:latin typeface="Inconsolata"/>
                <a:ea typeface="Inconsolata"/>
                <a:cs typeface="Inconsolata"/>
                <a:sym typeface="Inconsolata"/>
              </a:rPr>
              <a:t>&lt;/div&gt;</a:t>
            </a:r>
          </a:p>
          <a:p>
            <a:pPr marL="0" marR="0" lvl="0" indent="0" algn="l" rtl="0">
              <a:lnSpc>
                <a:spcPct val="120000"/>
              </a:lnSpc>
              <a:spcBef>
                <a:spcPts val="0"/>
              </a:spcBef>
              <a:buNone/>
            </a:pPr>
            <a:r>
              <a:rPr lang="en" b="0" i="0" u="none" strike="noStrike" cap="none">
                <a:solidFill>
                  <a:srgbClr val="FFFFFF"/>
                </a:solidFill>
                <a:latin typeface="Inconsolata"/>
                <a:ea typeface="Inconsolata"/>
                <a:cs typeface="Inconsolata"/>
                <a:sym typeface="Inconsolata"/>
              </a:rPr>
              <a:t>  </a:t>
            </a:r>
            <a:r>
              <a:rPr lang="en" b="0" i="0" u="none" strike="noStrike" cap="none">
                <a:solidFill>
                  <a:srgbClr val="7BAAF7"/>
                </a:solidFill>
                <a:latin typeface="Inconsolata"/>
                <a:ea typeface="Inconsolata"/>
                <a:cs typeface="Inconsolata"/>
                <a:sym typeface="Inconsolata"/>
              </a:rPr>
              <a:t>&lt;/template&gt;</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  &lt;script&gt;</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    Polymer({</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      is: ‘alert-banner'</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    });</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  &lt;/script&gt;</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&lt;/dom-module&gt;</a:t>
            </a:r>
          </a:p>
        </p:txBody>
      </p:sp>
      <p:sp>
        <p:nvSpPr>
          <p:cNvPr id="421" name="Shape 421"/>
          <p:cNvSpPr/>
          <p:nvPr/>
        </p:nvSpPr>
        <p:spPr>
          <a:xfrm>
            <a:off x="780573" y="849629"/>
            <a:ext cx="4896900" cy="4344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300" b="0" i="0" u="none" strike="noStrike" cap="none">
                <a:solidFill>
                  <a:srgbClr val="9E9E9E"/>
                </a:solidFill>
                <a:latin typeface="Inconsolata"/>
                <a:ea typeface="Inconsolata"/>
                <a:cs typeface="Inconsolata"/>
                <a:sym typeface="Inconsolata"/>
              </a:rPr>
              <a:t>&lt;link rel=“import” href=“../polymer/polymer.html”&gt;</a:t>
            </a:r>
          </a:p>
        </p:txBody>
      </p:sp>
      <p:grpSp>
        <p:nvGrpSpPr>
          <p:cNvPr id="422" name="Shape 422"/>
          <p:cNvGrpSpPr/>
          <p:nvPr/>
        </p:nvGrpSpPr>
        <p:grpSpPr>
          <a:xfrm>
            <a:off x="5903958" y="-23868"/>
            <a:ext cx="7756432" cy="12152153"/>
            <a:chOff x="0" y="0"/>
            <a:chExt cx="20683816" cy="32405736"/>
          </a:xfrm>
        </p:grpSpPr>
        <p:pic>
          <p:nvPicPr>
            <p:cNvPr id="423" name="Shape 423"/>
            <p:cNvPicPr preferRelativeResize="0"/>
            <p:nvPr/>
          </p:nvPicPr>
          <p:blipFill rotWithShape="1">
            <a:blip r:embed="rId3">
              <a:alphaModFix/>
            </a:blip>
            <a:srcRect l="30177" t="17134" r="30177"/>
            <a:stretch/>
          </p:blipFill>
          <p:spPr>
            <a:xfrm>
              <a:off x="6290" y="0"/>
              <a:ext cx="20671235" cy="32405736"/>
            </a:xfrm>
            <a:prstGeom prst="rect">
              <a:avLst/>
            </a:prstGeom>
            <a:noFill/>
            <a:ln>
              <a:noFill/>
            </a:ln>
          </p:spPr>
        </p:pic>
        <p:sp>
          <p:nvSpPr>
            <p:cNvPr id="424" name="Shape 424"/>
            <p:cNvSpPr/>
            <p:nvPr/>
          </p:nvSpPr>
          <p:spPr>
            <a:xfrm>
              <a:off x="0" y="1934232"/>
              <a:ext cx="20683816" cy="2001300"/>
            </a:xfrm>
            <a:prstGeom prst="rect">
              <a:avLst/>
            </a:prstGeom>
            <a:solidFill>
              <a:srgbClr val="03A9F4"/>
            </a:solidFill>
            <a:ln>
              <a:noFill/>
            </a:ln>
          </p:spPr>
          <p:txBody>
            <a:bodyPr lIns="25725" tIns="25725" rIns="25725" bIns="25725" anchor="t" anchorCtr="0">
              <a:noAutofit/>
            </a:bodyPr>
            <a:lstStyle/>
            <a:p>
              <a:pPr marL="0" marR="0" lvl="0" indent="0" algn="l" rtl="0">
                <a:lnSpc>
                  <a:spcPct val="90000"/>
                </a:lnSpc>
                <a:spcBef>
                  <a:spcPts val="0"/>
                </a:spcBef>
                <a:buNone/>
              </a:pPr>
              <a:endParaRPr sz="1900" b="0" i="0" u="none" strike="noStrike" cap="none">
                <a:solidFill>
                  <a:srgbClr val="404040"/>
                </a:solidFill>
                <a:latin typeface="Roboto"/>
                <a:ea typeface="Roboto"/>
                <a:cs typeface="Roboto"/>
                <a:sym typeface="Roboto"/>
              </a:endParaRPr>
            </a:p>
          </p:txBody>
        </p:sp>
        <p:sp>
          <p:nvSpPr>
            <p:cNvPr id="425" name="Shape 425"/>
            <p:cNvSpPr/>
            <p:nvPr/>
          </p:nvSpPr>
          <p:spPr>
            <a:xfrm>
              <a:off x="635379" y="2282426"/>
              <a:ext cx="10555609" cy="1304912"/>
            </a:xfrm>
            <a:prstGeom prst="rect">
              <a:avLst/>
            </a:prstGeom>
            <a:noFill/>
            <a:ln>
              <a:noFill/>
            </a:ln>
          </p:spPr>
          <p:txBody>
            <a:bodyPr lIns="0" tIns="0" rIns="0" bIns="0" anchor="ctr" anchorCtr="0">
              <a:noAutofit/>
            </a:bodyPr>
            <a:lstStyle/>
            <a:p>
              <a:pPr marL="0" marR="0" lvl="0" indent="0" algn="l" rtl="0">
                <a:lnSpc>
                  <a:spcPct val="90000"/>
                </a:lnSpc>
                <a:spcBef>
                  <a:spcPts val="0"/>
                </a:spcBef>
                <a:buSzPct val="25000"/>
                <a:buNone/>
              </a:pPr>
              <a:r>
                <a:rPr lang="en" sz="1500" b="0" i="0" u="none" strike="noStrike" cap="none">
                  <a:solidFill>
                    <a:srgbClr val="FFFFFF"/>
                  </a:solidFill>
                  <a:latin typeface="Roboto"/>
                  <a:ea typeface="Roboto"/>
                  <a:cs typeface="Roboto"/>
                  <a:sym typeface="Roboto"/>
                </a:rPr>
                <a:t>Hey user! Something </a:t>
              </a:r>
              <a:r>
                <a:rPr lang="en" sz="1500" b="1" i="0" u="none" strike="noStrike" cap="none">
                  <a:solidFill>
                    <a:srgbClr val="FFFFFF"/>
                  </a:solidFill>
                  <a:latin typeface="Roboto"/>
                  <a:ea typeface="Roboto"/>
                  <a:cs typeface="Roboto"/>
                  <a:sym typeface="Roboto"/>
                </a:rPr>
                <a:t>awesome</a:t>
              </a:r>
              <a:r>
                <a:rPr lang="en" sz="1500" b="0" i="0" u="none" strike="noStrike" cap="none">
                  <a:solidFill>
                    <a:srgbClr val="FFFFFF"/>
                  </a:solidFill>
                  <a:latin typeface="Roboto"/>
                  <a:ea typeface="Roboto"/>
                  <a:cs typeface="Roboto"/>
                  <a:sym typeface="Roboto"/>
                </a:rPr>
                <a:t> happened!</a:t>
              </a:r>
            </a:p>
          </p:txBody>
        </p:sp>
        <p:sp>
          <p:nvSpPr>
            <p:cNvPr id="426" name="Shape 426"/>
            <p:cNvSpPr/>
            <p:nvPr/>
          </p:nvSpPr>
          <p:spPr>
            <a:xfrm>
              <a:off x="19583778" y="2282425"/>
              <a:ext cx="363329" cy="1304912"/>
            </a:xfrm>
            <a:prstGeom prst="rect">
              <a:avLst/>
            </a:prstGeom>
            <a:noFill/>
            <a:ln>
              <a:noFill/>
            </a:ln>
          </p:spPr>
          <p:txBody>
            <a:bodyPr lIns="0" tIns="0" rIns="0" bIns="0" anchor="ctr" anchorCtr="0">
              <a:noAutofit/>
            </a:bodyPr>
            <a:lstStyle/>
            <a:p>
              <a:pPr marL="0" marR="0" lvl="0" indent="0" algn="l" rtl="0">
                <a:lnSpc>
                  <a:spcPct val="90000"/>
                </a:lnSpc>
                <a:spcBef>
                  <a:spcPts val="0"/>
                </a:spcBef>
                <a:buSzPct val="25000"/>
                <a:buNone/>
              </a:pPr>
              <a:r>
                <a:rPr lang="en" sz="1500" b="0" i="0" u="none" strike="noStrike" cap="none">
                  <a:solidFill>
                    <a:srgbClr val="FFFFFF"/>
                  </a:solidFill>
                  <a:latin typeface="Roboto"/>
                  <a:ea typeface="Roboto"/>
                  <a:cs typeface="Roboto"/>
                  <a:sym typeface="Roboto"/>
                </a:rPr>
                <a:t>x</a:t>
              </a:r>
            </a:p>
          </p:txBody>
        </p:sp>
      </p:grpSp>
      <p:grpSp>
        <p:nvGrpSpPr>
          <p:cNvPr id="427" name="Shape 427"/>
          <p:cNvGrpSpPr/>
          <p:nvPr/>
        </p:nvGrpSpPr>
        <p:grpSpPr>
          <a:xfrm>
            <a:off x="5903958" y="-9525"/>
            <a:ext cx="7756432" cy="5251438"/>
            <a:chOff x="0" y="0"/>
            <a:chExt cx="20683816" cy="14003833"/>
          </a:xfrm>
        </p:grpSpPr>
        <p:sp>
          <p:nvSpPr>
            <p:cNvPr id="428" name="Shape 428"/>
            <p:cNvSpPr/>
            <p:nvPr/>
          </p:nvSpPr>
          <p:spPr>
            <a:xfrm>
              <a:off x="4108" y="0"/>
              <a:ext cx="8858350" cy="14003833"/>
            </a:xfrm>
            <a:prstGeom prst="rect">
              <a:avLst/>
            </a:prstGeom>
            <a:solidFill>
              <a:srgbClr val="3F3F3F">
                <a:alpha val="80000"/>
              </a:srgbClr>
            </a:solidFill>
            <a:ln>
              <a:noFill/>
            </a:ln>
          </p:spPr>
          <p:txBody>
            <a:bodyPr lIns="0" tIns="0" rIns="0" bIns="0" anchor="ctr" anchorCtr="0">
              <a:noAutofit/>
            </a:bodyPr>
            <a:lstStyle/>
            <a:p>
              <a:pPr marL="0" marR="0" lvl="0" indent="0" algn="l" rtl="0">
                <a:spcBef>
                  <a:spcPts val="0"/>
                </a:spcBef>
                <a:buNone/>
              </a:pPr>
              <a:endParaRPr sz="500" b="0" i="0" u="none" strike="noStrike" cap="none">
                <a:latin typeface="Arial"/>
                <a:ea typeface="Arial"/>
                <a:cs typeface="Arial"/>
                <a:sym typeface="Arial"/>
              </a:endParaRPr>
            </a:p>
          </p:txBody>
        </p:sp>
        <p:grpSp>
          <p:nvGrpSpPr>
            <p:cNvPr id="429" name="Shape 429"/>
            <p:cNvGrpSpPr/>
            <p:nvPr/>
          </p:nvGrpSpPr>
          <p:grpSpPr>
            <a:xfrm>
              <a:off x="0" y="1894950"/>
              <a:ext cx="20683816" cy="2001300"/>
              <a:chOff x="0" y="0"/>
              <a:chExt cx="20683816" cy="2001300"/>
            </a:xfrm>
          </p:grpSpPr>
          <p:sp>
            <p:nvSpPr>
              <p:cNvPr id="430" name="Shape 430"/>
              <p:cNvSpPr/>
              <p:nvPr/>
            </p:nvSpPr>
            <p:spPr>
              <a:xfrm>
                <a:off x="0" y="0"/>
                <a:ext cx="20683816" cy="2001300"/>
              </a:xfrm>
              <a:prstGeom prst="rect">
                <a:avLst/>
              </a:prstGeom>
              <a:solidFill>
                <a:srgbClr val="03A9F4"/>
              </a:solidFill>
              <a:ln>
                <a:noFill/>
              </a:ln>
            </p:spPr>
            <p:txBody>
              <a:bodyPr lIns="25725" tIns="25725" rIns="25725" bIns="25725" anchor="t" anchorCtr="0">
                <a:noAutofit/>
              </a:bodyPr>
              <a:lstStyle/>
              <a:p>
                <a:pPr marL="0" marR="0" lvl="0" indent="0" algn="l" rtl="0">
                  <a:lnSpc>
                    <a:spcPct val="90000"/>
                  </a:lnSpc>
                  <a:spcBef>
                    <a:spcPts val="0"/>
                  </a:spcBef>
                  <a:buNone/>
                </a:pPr>
                <a:endParaRPr sz="1900" b="0" i="0" u="none" strike="noStrike" cap="none">
                  <a:solidFill>
                    <a:srgbClr val="404040"/>
                  </a:solidFill>
                  <a:latin typeface="Roboto"/>
                  <a:ea typeface="Roboto"/>
                  <a:cs typeface="Roboto"/>
                  <a:sym typeface="Roboto"/>
                </a:endParaRPr>
              </a:p>
            </p:txBody>
          </p:sp>
          <p:sp>
            <p:nvSpPr>
              <p:cNvPr id="431" name="Shape 431"/>
              <p:cNvSpPr/>
              <p:nvPr/>
            </p:nvSpPr>
            <p:spPr>
              <a:xfrm>
                <a:off x="635379" y="348194"/>
                <a:ext cx="10555609" cy="1304910"/>
              </a:xfrm>
              <a:prstGeom prst="rect">
                <a:avLst/>
              </a:prstGeom>
              <a:noFill/>
              <a:ln>
                <a:noFill/>
              </a:ln>
            </p:spPr>
            <p:txBody>
              <a:bodyPr lIns="0" tIns="0" rIns="0" bIns="0" anchor="ctr" anchorCtr="0">
                <a:noAutofit/>
              </a:bodyPr>
              <a:lstStyle/>
              <a:p>
                <a:pPr marL="0" marR="0" lvl="0" indent="0" algn="l" rtl="0">
                  <a:lnSpc>
                    <a:spcPct val="90000"/>
                  </a:lnSpc>
                  <a:spcBef>
                    <a:spcPts val="0"/>
                  </a:spcBef>
                  <a:buSzPct val="25000"/>
                  <a:buNone/>
                </a:pPr>
                <a:r>
                  <a:rPr lang="en" sz="1500" b="0" i="0" u="none" strike="noStrike" cap="none">
                    <a:solidFill>
                      <a:srgbClr val="FFFFFF"/>
                    </a:solidFill>
                    <a:latin typeface="Roboto"/>
                    <a:ea typeface="Roboto"/>
                    <a:cs typeface="Roboto"/>
                    <a:sym typeface="Roboto"/>
                  </a:rPr>
                  <a:t>Hey user! Something </a:t>
                </a:r>
                <a:r>
                  <a:rPr lang="en" sz="1500" b="1" i="0" u="none" strike="noStrike" cap="none">
                    <a:solidFill>
                      <a:srgbClr val="FFFFFF"/>
                    </a:solidFill>
                    <a:latin typeface="Roboto"/>
                    <a:ea typeface="Roboto"/>
                    <a:cs typeface="Roboto"/>
                    <a:sym typeface="Roboto"/>
                  </a:rPr>
                  <a:t>awesome</a:t>
                </a:r>
                <a:r>
                  <a:rPr lang="en" sz="1500" b="0" i="0" u="none" strike="noStrike" cap="none">
                    <a:solidFill>
                      <a:srgbClr val="FFFFFF"/>
                    </a:solidFill>
                    <a:latin typeface="Roboto"/>
                    <a:ea typeface="Roboto"/>
                    <a:cs typeface="Roboto"/>
                    <a:sym typeface="Roboto"/>
                  </a:rPr>
                  <a:t> happened!</a:t>
                </a:r>
              </a:p>
            </p:txBody>
          </p:sp>
        </p:grpSp>
      </p:grpSp>
      <p:pic>
        <p:nvPicPr>
          <p:cNvPr id="432" name="Shape 432"/>
          <p:cNvPicPr preferRelativeResize="0"/>
          <p:nvPr/>
        </p:nvPicPr>
        <p:blipFill rotWithShape="1">
          <a:blip r:embed="rId4">
            <a:alphaModFix/>
          </a:blip>
          <a:srcRect/>
          <a:stretch/>
        </p:blipFill>
        <p:spPr>
          <a:xfrm flipH="1">
            <a:off x="5006672" y="1680461"/>
            <a:ext cx="1662612" cy="1018509"/>
          </a:xfrm>
          <a:prstGeom prst="rect">
            <a:avLst/>
          </a:prstGeom>
          <a:noFill/>
          <a:ln>
            <a:noFill/>
          </a:ln>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22"/>
                                        </p:tgtEl>
                                        <p:attrNameLst>
                                          <p:attrName>style.visibility</p:attrName>
                                        </p:attrNameLst>
                                      </p:cBhvr>
                                      <p:to>
                                        <p:strVal val="visible"/>
                                      </p:to>
                                    </p:set>
                                    <p:anim calcmode="lin" valueType="num">
                                      <p:cBhvr additive="base">
                                        <p:cTn id="7" dur="1000"/>
                                        <p:tgtEl>
                                          <p:spTgt spid="422"/>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27"/>
                                        </p:tgtEl>
                                        <p:attrNameLst>
                                          <p:attrName>style.visibility</p:attrName>
                                        </p:attrNameLst>
                                      </p:cBhvr>
                                      <p:to>
                                        <p:strVal val="visible"/>
                                      </p:to>
                                    </p:set>
                                    <p:animEffect transition="in" filter="fade">
                                      <p:cBhvr>
                                        <p:cTn id="11" dur="500"/>
                                        <p:tgtEl>
                                          <p:spTgt spid="427"/>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432"/>
                                        </p:tgtEl>
                                        <p:attrNameLst>
                                          <p:attrName>style.visibility</p:attrName>
                                        </p:attrNameLst>
                                      </p:cBhvr>
                                      <p:to>
                                        <p:strVal val="visible"/>
                                      </p:to>
                                    </p:set>
                                    <p:animEffect transition="in" filter="fade">
                                      <p:cBhvr>
                                        <p:cTn id="15" dur="500"/>
                                        <p:tgtEl>
                                          <p:spTgt spid="4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Shape 437"/>
          <p:cNvSpPr/>
          <p:nvPr/>
        </p:nvSpPr>
        <p:spPr>
          <a:xfrm>
            <a:off x="766610" y="381018"/>
            <a:ext cx="2293583" cy="276225"/>
          </a:xfrm>
          <a:prstGeom prst="rect">
            <a:avLst/>
          </a:prstGeom>
          <a:noFill/>
          <a:ln>
            <a:noFill/>
          </a:ln>
        </p:spPr>
        <p:txBody>
          <a:bodyPr lIns="0" tIns="0" rIns="0" bIns="0" anchor="t" anchorCtr="0">
            <a:noAutofit/>
          </a:bodyPr>
          <a:lstStyle/>
          <a:p>
            <a:pPr marL="0" marR="0" lvl="2" indent="0" algn="l" rtl="0">
              <a:lnSpc>
                <a:spcPct val="90000"/>
              </a:lnSpc>
              <a:spcBef>
                <a:spcPts val="0"/>
              </a:spcBef>
              <a:buSzPct val="25000"/>
              <a:buNone/>
            </a:pPr>
            <a:r>
              <a:rPr lang="en" sz="1900" b="0" i="0" u="none" strike="noStrike" cap="none">
                <a:solidFill>
                  <a:srgbClr val="FFFFFF"/>
                </a:solidFill>
                <a:latin typeface="Roboto"/>
                <a:ea typeface="Roboto"/>
                <a:cs typeface="Roboto"/>
                <a:sym typeface="Roboto"/>
              </a:rPr>
              <a:t>alert-banner.html</a:t>
            </a:r>
          </a:p>
        </p:txBody>
      </p:sp>
      <p:sp>
        <p:nvSpPr>
          <p:cNvPr id="438" name="Shape 438"/>
          <p:cNvSpPr/>
          <p:nvPr/>
        </p:nvSpPr>
        <p:spPr>
          <a:xfrm>
            <a:off x="791842" y="1199673"/>
            <a:ext cx="4515802" cy="3594735"/>
          </a:xfrm>
          <a:prstGeom prst="rect">
            <a:avLst/>
          </a:prstGeom>
          <a:noFill/>
          <a:ln>
            <a:noFill/>
          </a:ln>
        </p:spPr>
        <p:txBody>
          <a:bodyPr lIns="0" tIns="0" rIns="0" bIns="0" anchor="t" anchorCtr="0">
            <a:noAutofit/>
          </a:bodyPr>
          <a:lstStyle/>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&lt;dom-module id=“alert-banner"&gt;</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  &lt;template&gt;</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    &lt;style&gt;</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    .alert { background: blue; color: white; }</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    &lt;/style&gt;</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    &lt;div class=“alert”&gt;</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      Hey user! Something awesome happened!</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    &lt;/div&gt;</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  &lt;/template&gt;</a:t>
            </a:r>
          </a:p>
          <a:p>
            <a:pPr marL="0" marR="0" lvl="0" indent="0" algn="l" rtl="0">
              <a:lnSpc>
                <a:spcPct val="120000"/>
              </a:lnSpc>
              <a:spcBef>
                <a:spcPts val="0"/>
              </a:spcBef>
              <a:buNone/>
            </a:pPr>
            <a:r>
              <a:rPr lang="en" b="0" i="0" u="none" strike="noStrike" cap="none">
                <a:solidFill>
                  <a:srgbClr val="FFFFFF"/>
                </a:solidFill>
                <a:latin typeface="Inconsolata"/>
                <a:ea typeface="Inconsolata"/>
                <a:cs typeface="Inconsolata"/>
                <a:sym typeface="Inconsolata"/>
              </a:rPr>
              <a:t>  </a:t>
            </a:r>
            <a:r>
              <a:rPr lang="en" b="0" i="0" u="none" strike="noStrike" cap="none">
                <a:solidFill>
                  <a:srgbClr val="7BAAF7"/>
                </a:solidFill>
                <a:latin typeface="Inconsolata"/>
                <a:ea typeface="Inconsolata"/>
                <a:cs typeface="Inconsolata"/>
                <a:sym typeface="Inconsolata"/>
              </a:rPr>
              <a:t>&lt;script&gt;</a:t>
            </a:r>
          </a:p>
          <a:p>
            <a:pPr marL="0" marR="0" lvl="0" indent="0" algn="l" rtl="0">
              <a:lnSpc>
                <a:spcPct val="120000"/>
              </a:lnSpc>
              <a:spcBef>
                <a:spcPts val="0"/>
              </a:spcBef>
              <a:buNone/>
            </a:pPr>
            <a:r>
              <a:rPr lang="en" b="0" i="0" u="none" strike="noStrike" cap="none">
                <a:solidFill>
                  <a:srgbClr val="FFFFFF"/>
                </a:solidFill>
                <a:latin typeface="Inconsolata"/>
                <a:ea typeface="Inconsolata"/>
                <a:cs typeface="Inconsolata"/>
                <a:sym typeface="Inconsolata"/>
              </a:rPr>
              <a:t>    </a:t>
            </a:r>
            <a:r>
              <a:rPr lang="en" b="0" i="0" u="none" strike="noStrike" cap="none">
                <a:solidFill>
                  <a:srgbClr val="FF8A65"/>
                </a:solidFill>
                <a:latin typeface="Inconsolata"/>
                <a:ea typeface="Inconsolata"/>
                <a:cs typeface="Inconsolata"/>
                <a:sym typeface="Inconsolata"/>
              </a:rPr>
              <a:t>Polymer</a:t>
            </a:r>
            <a:r>
              <a:rPr lang="en" b="0" i="0" u="none" strike="noStrike" cap="none">
                <a:solidFill>
                  <a:srgbClr val="A3A3A3"/>
                </a:solidFill>
                <a:latin typeface="Inconsolata"/>
                <a:ea typeface="Inconsolata"/>
                <a:cs typeface="Inconsolata"/>
                <a:sym typeface="Inconsolata"/>
              </a:rPr>
              <a:t>({</a:t>
            </a:r>
          </a:p>
          <a:p>
            <a:pPr marL="0" marR="0" lvl="0" indent="0" algn="l" rtl="0">
              <a:lnSpc>
                <a:spcPct val="120000"/>
              </a:lnSpc>
              <a:spcBef>
                <a:spcPts val="0"/>
              </a:spcBef>
              <a:buNone/>
            </a:pPr>
            <a:r>
              <a:rPr lang="en" b="0" i="0" u="none" strike="noStrike" cap="none">
                <a:solidFill>
                  <a:srgbClr val="FFFFFF"/>
                </a:solidFill>
                <a:latin typeface="Inconsolata"/>
                <a:ea typeface="Inconsolata"/>
                <a:cs typeface="Inconsolata"/>
                <a:sym typeface="Inconsolata"/>
              </a:rPr>
              <a:t>      is</a:t>
            </a:r>
            <a:r>
              <a:rPr lang="en" b="0" i="0" u="none" strike="noStrike" cap="none">
                <a:solidFill>
                  <a:srgbClr val="A3A3A3"/>
                </a:solidFill>
                <a:latin typeface="Inconsolata"/>
                <a:ea typeface="Inconsolata"/>
                <a:cs typeface="Inconsolata"/>
                <a:sym typeface="Inconsolata"/>
              </a:rPr>
              <a:t>:</a:t>
            </a:r>
            <a:r>
              <a:rPr lang="en" b="0" i="0" u="none" strike="noStrike" cap="none">
                <a:solidFill>
                  <a:srgbClr val="FFFFFF"/>
                </a:solidFill>
                <a:latin typeface="Inconsolata"/>
                <a:ea typeface="Inconsolata"/>
                <a:cs typeface="Inconsolata"/>
                <a:sym typeface="Inconsolata"/>
              </a:rPr>
              <a:t> </a:t>
            </a:r>
            <a:r>
              <a:rPr lang="en" b="0" i="0" u="none" strike="noStrike" cap="none">
                <a:solidFill>
                  <a:srgbClr val="81C784"/>
                </a:solidFill>
                <a:latin typeface="Inconsolata"/>
                <a:ea typeface="Inconsolata"/>
                <a:cs typeface="Inconsolata"/>
                <a:sym typeface="Inconsolata"/>
              </a:rPr>
              <a:t>‘alert-banner'</a:t>
            </a:r>
          </a:p>
          <a:p>
            <a:pPr marL="0" marR="0" lvl="0" indent="0" algn="l" rtl="0">
              <a:lnSpc>
                <a:spcPct val="120000"/>
              </a:lnSpc>
              <a:spcBef>
                <a:spcPts val="0"/>
              </a:spcBef>
              <a:buNone/>
            </a:pPr>
            <a:r>
              <a:rPr lang="en" b="0" i="0" u="none" strike="noStrike" cap="none">
                <a:solidFill>
                  <a:srgbClr val="FFFFFF"/>
                </a:solidFill>
                <a:latin typeface="Inconsolata"/>
                <a:ea typeface="Inconsolata"/>
                <a:cs typeface="Inconsolata"/>
                <a:sym typeface="Inconsolata"/>
              </a:rPr>
              <a:t>    </a:t>
            </a:r>
            <a:r>
              <a:rPr lang="en" b="0" i="0" u="none" strike="noStrike" cap="none">
                <a:solidFill>
                  <a:srgbClr val="A3A3A3"/>
                </a:solidFill>
                <a:latin typeface="Inconsolata"/>
                <a:ea typeface="Inconsolata"/>
                <a:cs typeface="Inconsolata"/>
                <a:sym typeface="Inconsolata"/>
              </a:rPr>
              <a:t>});</a:t>
            </a:r>
          </a:p>
          <a:p>
            <a:pPr marL="0" marR="0" lvl="0" indent="0" algn="l" rtl="0">
              <a:lnSpc>
                <a:spcPct val="120000"/>
              </a:lnSpc>
              <a:spcBef>
                <a:spcPts val="0"/>
              </a:spcBef>
              <a:buNone/>
            </a:pPr>
            <a:r>
              <a:rPr lang="en" b="0" i="0" u="none" strike="noStrike" cap="none">
                <a:solidFill>
                  <a:srgbClr val="FFFFFF"/>
                </a:solidFill>
                <a:latin typeface="Inconsolata"/>
                <a:ea typeface="Inconsolata"/>
                <a:cs typeface="Inconsolata"/>
                <a:sym typeface="Inconsolata"/>
              </a:rPr>
              <a:t>  </a:t>
            </a:r>
            <a:r>
              <a:rPr lang="en" b="0" i="0" u="none" strike="noStrike" cap="none">
                <a:solidFill>
                  <a:srgbClr val="7BAAF7"/>
                </a:solidFill>
                <a:latin typeface="Inconsolata"/>
                <a:ea typeface="Inconsolata"/>
                <a:cs typeface="Inconsolata"/>
                <a:sym typeface="Inconsolata"/>
              </a:rPr>
              <a:t>&lt;/script&gt;</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&lt;/dom-module&gt;</a:t>
            </a:r>
          </a:p>
        </p:txBody>
      </p:sp>
      <p:sp>
        <p:nvSpPr>
          <p:cNvPr id="439" name="Shape 439"/>
          <p:cNvSpPr/>
          <p:nvPr/>
        </p:nvSpPr>
        <p:spPr>
          <a:xfrm>
            <a:off x="780573" y="849629"/>
            <a:ext cx="4896802" cy="43434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300" b="0" i="0" u="none" strike="noStrike" cap="none">
                <a:solidFill>
                  <a:srgbClr val="9E9E9E"/>
                </a:solidFill>
                <a:latin typeface="Inconsolata"/>
                <a:ea typeface="Inconsolata"/>
                <a:cs typeface="Inconsolata"/>
                <a:sym typeface="Inconsolata"/>
              </a:rPr>
              <a:t>&lt;link rel=“import” href=“../polymer/polymer.html”&gt;</a:t>
            </a:r>
          </a:p>
        </p:txBody>
      </p:sp>
      <p:pic>
        <p:nvPicPr>
          <p:cNvPr id="440" name="Shape 440"/>
          <p:cNvPicPr preferRelativeResize="0"/>
          <p:nvPr/>
        </p:nvPicPr>
        <p:blipFill rotWithShape="1">
          <a:blip r:embed="rId3">
            <a:alphaModFix/>
          </a:blip>
          <a:srcRect/>
          <a:stretch/>
        </p:blipFill>
        <p:spPr>
          <a:xfrm rot="10341691">
            <a:off x="2349071" y="3449353"/>
            <a:ext cx="1961394" cy="169161"/>
          </a:xfrm>
          <a:prstGeom prst="rect">
            <a:avLst/>
          </a:prstGeom>
          <a:noFill/>
          <a:ln>
            <a:noFill/>
          </a:ln>
        </p:spPr>
      </p:pic>
      <p:sp>
        <p:nvSpPr>
          <p:cNvPr id="441" name="Shape 441"/>
          <p:cNvSpPr/>
          <p:nvPr/>
        </p:nvSpPr>
        <p:spPr>
          <a:xfrm>
            <a:off x="4412314" y="3145094"/>
            <a:ext cx="2019600" cy="965700"/>
          </a:xfrm>
          <a:prstGeom prst="rect">
            <a:avLst/>
          </a:prstGeom>
          <a:noFill/>
          <a:ln>
            <a:noFill/>
          </a:ln>
        </p:spPr>
        <p:txBody>
          <a:bodyPr lIns="0" tIns="0" rIns="0" bIns="0" anchor="t" anchorCtr="0">
            <a:noAutofit/>
          </a:bodyPr>
          <a:lstStyle/>
          <a:p>
            <a:pPr marL="0" marR="0" lvl="0" indent="0" algn="l" rtl="0">
              <a:lnSpc>
                <a:spcPct val="90000"/>
              </a:lnSpc>
              <a:spcBef>
                <a:spcPts val="0"/>
              </a:spcBef>
              <a:buSzPct val="25000"/>
              <a:buNone/>
            </a:pPr>
            <a:r>
              <a:rPr lang="en" sz="3000" b="0" i="0" u="none" strike="noStrike" cap="none" dirty="0" smtClean="0">
                <a:solidFill>
                  <a:srgbClr val="FFFFFF"/>
                </a:solidFill>
                <a:latin typeface="Roboto"/>
                <a:ea typeface="Roboto"/>
                <a:cs typeface="Roboto"/>
                <a:sym typeface="Roboto"/>
              </a:rPr>
              <a:t>Define tu</a:t>
            </a:r>
            <a:endParaRPr lang="en" sz="3000" b="0" i="0" u="none" strike="noStrike" cap="none" dirty="0">
              <a:solidFill>
                <a:srgbClr val="FFFFFF"/>
              </a:solidFill>
              <a:latin typeface="Roboto"/>
              <a:ea typeface="Roboto"/>
              <a:cs typeface="Roboto"/>
              <a:sym typeface="Roboto"/>
            </a:endParaRPr>
          </a:p>
          <a:p>
            <a:pPr marL="0" marR="0" lvl="0" indent="0" algn="l" rtl="0">
              <a:lnSpc>
                <a:spcPct val="90000"/>
              </a:lnSpc>
              <a:spcBef>
                <a:spcPts val="0"/>
              </a:spcBef>
              <a:buSzPct val="25000"/>
              <a:buNone/>
            </a:pPr>
            <a:r>
              <a:rPr lang="en" sz="3600" b="1" i="1" u="none" strike="noStrike" cap="none" dirty="0" smtClean="0">
                <a:solidFill>
                  <a:srgbClr val="FFFFFF"/>
                </a:solidFill>
                <a:latin typeface="Roboto"/>
                <a:ea typeface="Roboto"/>
                <a:cs typeface="Roboto"/>
                <a:sym typeface="Roboto"/>
              </a:rPr>
              <a:t>prototipo</a:t>
            </a:r>
            <a:endParaRPr lang="en" sz="3600" b="1" i="1" u="none" strike="noStrike" cap="none" dirty="0">
              <a:solidFill>
                <a:srgbClr val="FFFFFF"/>
              </a:solidFill>
              <a:latin typeface="Roboto"/>
              <a:ea typeface="Roboto"/>
              <a:cs typeface="Roboto"/>
              <a:sym typeface="Roboto"/>
            </a:endParaRPr>
          </a:p>
        </p:txBody>
      </p:sp>
    </p:spTree>
  </p:cSld>
  <p:clrMapOvr>
    <a:masterClrMapping/>
  </p:clrMapOvr>
  <p:transition spd="slow">
    <p:cu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Shape 446"/>
          <p:cNvSpPr/>
          <p:nvPr/>
        </p:nvSpPr>
        <p:spPr>
          <a:xfrm>
            <a:off x="6874" y="-4522470"/>
            <a:ext cx="13655858" cy="13764578"/>
          </a:xfrm>
          <a:prstGeom prst="rect">
            <a:avLst/>
          </a:prstGeom>
          <a:noFill/>
          <a:ln>
            <a:noFill/>
          </a:ln>
        </p:spPr>
        <p:txBody>
          <a:bodyPr lIns="17150" tIns="17150" rIns="17150" bIns="17150" anchor="t" anchorCtr="0">
            <a:noAutofit/>
          </a:bodyPr>
          <a:lstStyle/>
          <a:p>
            <a:pPr marL="0" marR="0" lvl="0" indent="0" algn="l" rtl="0">
              <a:lnSpc>
                <a:spcPct val="120000"/>
              </a:lnSpc>
              <a:spcBef>
                <a:spcPts val="0"/>
              </a:spcBef>
              <a:buSzPct val="25000"/>
              <a:buNone/>
            </a:pPr>
            <a:r>
              <a:rPr lang="en" sz="3300" b="0" i="0" u="none" strike="noStrike" cap="none">
                <a:solidFill>
                  <a:srgbClr val="BDBDBD"/>
                </a:solidFill>
                <a:latin typeface="Inconsolata"/>
                <a:ea typeface="Inconsolata"/>
                <a:cs typeface="Inconsolata"/>
                <a:sym typeface="Inconsolata"/>
              </a:rPr>
              <a:t>&lt;body unresolved&gt;</a:t>
            </a:r>
          </a:p>
          <a:p>
            <a:pPr marL="0" marR="0" lvl="0" indent="0" algn="l" rtl="0">
              <a:lnSpc>
                <a:spcPct val="120000"/>
              </a:lnSpc>
              <a:spcBef>
                <a:spcPts val="0"/>
              </a:spcBef>
              <a:buSzPct val="25000"/>
              <a:buNone/>
            </a:pPr>
            <a:r>
              <a:rPr lang="en" sz="3300" b="0" i="0" u="none" strike="noStrike" cap="none">
                <a:solidFill>
                  <a:srgbClr val="BDBDBD"/>
                </a:solidFill>
                <a:latin typeface="Inconsolata"/>
                <a:ea typeface="Inconsolata"/>
                <a:cs typeface="Inconsolata"/>
                <a:sym typeface="Inconsolata"/>
              </a:rPr>
              <a:t>  &lt;nav&gt;</a:t>
            </a:r>
          </a:p>
          <a:p>
            <a:pPr marL="0" marR="0" lvl="0" indent="0" algn="l" rtl="0">
              <a:lnSpc>
                <a:spcPct val="120000"/>
              </a:lnSpc>
              <a:spcBef>
                <a:spcPts val="0"/>
              </a:spcBef>
              <a:buSzPct val="25000"/>
              <a:buNone/>
            </a:pPr>
            <a:r>
              <a:rPr lang="en" sz="3300" b="0" i="0" u="none" strike="noStrike" cap="none">
                <a:solidFill>
                  <a:srgbClr val="BDBDBD"/>
                </a:solidFill>
                <a:latin typeface="Inconsolata"/>
                <a:ea typeface="Inconsolata"/>
                <a:cs typeface="Inconsolata"/>
                <a:sym typeface="Inconsolata"/>
              </a:rPr>
              <a:t>    &lt;header&gt;</a:t>
            </a:r>
          </a:p>
          <a:p>
            <a:pPr marL="0" marR="0" lvl="0" indent="0" algn="l" rtl="0">
              <a:lnSpc>
                <a:spcPct val="120000"/>
              </a:lnSpc>
              <a:spcBef>
                <a:spcPts val="0"/>
              </a:spcBef>
              <a:buSzPct val="25000"/>
              <a:buNone/>
            </a:pPr>
            <a:r>
              <a:rPr lang="en" sz="3300" b="0" i="0" u="none" strike="noStrike" cap="none">
                <a:solidFill>
                  <a:srgbClr val="BDBDBD"/>
                </a:solidFill>
                <a:latin typeface="Inconsolata"/>
                <a:ea typeface="Inconsolata"/>
                <a:cs typeface="Inconsolata"/>
                <a:sym typeface="Inconsolata"/>
              </a:rPr>
              <a:t>      &lt;ul&gt;</a:t>
            </a:r>
          </a:p>
          <a:p>
            <a:pPr marL="0" marR="0" lvl="0" indent="0" algn="l" rtl="0">
              <a:lnSpc>
                <a:spcPct val="120000"/>
              </a:lnSpc>
              <a:spcBef>
                <a:spcPts val="0"/>
              </a:spcBef>
              <a:buSzPct val="25000"/>
              <a:buNone/>
            </a:pPr>
            <a:r>
              <a:rPr lang="en" sz="3300" b="0" i="0" u="none" strike="noStrike" cap="none">
                <a:solidFill>
                  <a:srgbClr val="BDBDBD"/>
                </a:solidFill>
                <a:latin typeface="Inconsolata"/>
                <a:ea typeface="Inconsolata"/>
                <a:cs typeface="Inconsolata"/>
                <a:sym typeface="Inconsolata"/>
              </a:rPr>
              <a:t>        &lt;li&gt;&lt;a href="#"&gt;About us&lt;/a&gt;&lt;/li&gt;</a:t>
            </a:r>
          </a:p>
          <a:p>
            <a:pPr marL="0" marR="0" lvl="0" indent="0" algn="l" rtl="0">
              <a:lnSpc>
                <a:spcPct val="120000"/>
              </a:lnSpc>
              <a:spcBef>
                <a:spcPts val="0"/>
              </a:spcBef>
              <a:buSzPct val="25000"/>
              <a:buNone/>
            </a:pPr>
            <a:r>
              <a:rPr lang="en" sz="3300" b="0" i="0" u="none" strike="noStrike" cap="none">
                <a:solidFill>
                  <a:srgbClr val="BDBDBD"/>
                </a:solidFill>
                <a:latin typeface="Inconsolata"/>
                <a:ea typeface="Inconsolata"/>
                <a:cs typeface="Inconsolata"/>
                <a:sym typeface="Inconsolata"/>
              </a:rPr>
              <a:t>        &lt;li&gt;&lt;a href="#"&gt;Make a reservation&lt;/a&gt;&lt;/li&gt;</a:t>
            </a:r>
          </a:p>
          <a:p>
            <a:pPr marL="0" marR="0" lvl="0" indent="0" algn="l" rtl="0">
              <a:lnSpc>
                <a:spcPct val="120000"/>
              </a:lnSpc>
              <a:spcBef>
                <a:spcPts val="0"/>
              </a:spcBef>
              <a:buSzPct val="25000"/>
              <a:buNone/>
            </a:pPr>
            <a:r>
              <a:rPr lang="en" sz="3300" b="0" i="0" u="none" strike="noStrike" cap="none">
                <a:solidFill>
                  <a:srgbClr val="BDBDBD"/>
                </a:solidFill>
                <a:latin typeface="Inconsolata"/>
                <a:ea typeface="Inconsolata"/>
                <a:cs typeface="Inconsolata"/>
                <a:sym typeface="Inconsolata"/>
              </a:rPr>
              <a:t>        &lt;li&gt;&lt;a href="#"&gt;Contact&lt;/a&gt;&lt;/li&gt;</a:t>
            </a:r>
          </a:p>
          <a:p>
            <a:pPr marL="0" marR="0" lvl="0" indent="0" algn="l" rtl="0">
              <a:lnSpc>
                <a:spcPct val="120000"/>
              </a:lnSpc>
              <a:spcBef>
                <a:spcPts val="0"/>
              </a:spcBef>
              <a:buSzPct val="25000"/>
              <a:buNone/>
            </a:pPr>
            <a:r>
              <a:rPr lang="en" sz="3300" b="0" i="0" u="none" strike="noStrike" cap="none">
                <a:solidFill>
                  <a:srgbClr val="BDBDBD"/>
                </a:solidFill>
                <a:latin typeface="Inconsolata"/>
                <a:ea typeface="Inconsolata"/>
                <a:cs typeface="Inconsolata"/>
                <a:sym typeface="Inconsolata"/>
              </a:rPr>
              <a:t>      &lt;/ul&gt;</a:t>
            </a:r>
          </a:p>
          <a:p>
            <a:pPr marL="0" marR="0" lvl="0" indent="0" algn="l" rtl="0">
              <a:lnSpc>
                <a:spcPct val="120000"/>
              </a:lnSpc>
              <a:spcBef>
                <a:spcPts val="0"/>
              </a:spcBef>
              <a:buSzPct val="25000"/>
              <a:buNone/>
            </a:pPr>
            <a:r>
              <a:rPr lang="en" sz="3300" b="0" i="0" u="none" strike="noStrike" cap="none">
                <a:solidFill>
                  <a:srgbClr val="BDBDBD"/>
                </a:solidFill>
                <a:latin typeface="Inconsolata"/>
                <a:ea typeface="Inconsolata"/>
                <a:cs typeface="Inconsolata"/>
                <a:sym typeface="Inconsolata"/>
              </a:rPr>
              <a:t>    &lt;/header&gt;</a:t>
            </a:r>
          </a:p>
          <a:p>
            <a:pPr marL="0" marR="0" lvl="0" indent="0" algn="l" rtl="0">
              <a:lnSpc>
                <a:spcPct val="120000"/>
              </a:lnSpc>
              <a:spcBef>
                <a:spcPts val="0"/>
              </a:spcBef>
              <a:buSzPct val="25000"/>
              <a:buNone/>
            </a:pPr>
            <a:r>
              <a:rPr lang="en" sz="3300" b="0" i="0" u="none" strike="noStrike" cap="none">
                <a:solidFill>
                  <a:srgbClr val="BDBDBD"/>
                </a:solidFill>
                <a:latin typeface="Inconsolata"/>
                <a:ea typeface="Inconsolata"/>
                <a:cs typeface="Inconsolata"/>
                <a:sym typeface="Inconsolata"/>
              </a:rPr>
              <a:t>  &lt;/nav&gt;</a:t>
            </a:r>
          </a:p>
          <a:p>
            <a:pPr marL="0" marR="0" lvl="0" indent="0" algn="l" rtl="0">
              <a:lnSpc>
                <a:spcPct val="120000"/>
              </a:lnSpc>
              <a:spcBef>
                <a:spcPts val="0"/>
              </a:spcBef>
              <a:buSzPct val="25000"/>
              <a:buNone/>
            </a:pPr>
            <a:r>
              <a:rPr lang="en" sz="3300" b="0" i="0" u="none" strike="noStrike" cap="none">
                <a:solidFill>
                  <a:srgbClr val="BDBDBD"/>
                </a:solidFill>
                <a:latin typeface="Inconsolata"/>
                <a:ea typeface="Inconsolata"/>
                <a:cs typeface="Inconsolata"/>
                <a:sym typeface="Inconsolata"/>
              </a:rPr>
              <a:t>  &lt;main&gt;</a:t>
            </a:r>
          </a:p>
          <a:p>
            <a:pPr marL="0" marR="0" lvl="0" indent="0" algn="l" rtl="0">
              <a:lnSpc>
                <a:spcPct val="120000"/>
              </a:lnSpc>
              <a:spcBef>
                <a:spcPts val="0"/>
              </a:spcBef>
              <a:buSzPct val="25000"/>
              <a:buNone/>
            </a:pPr>
            <a:r>
              <a:rPr lang="en" sz="3300" b="0" i="0" u="none" strike="noStrike" cap="none">
                <a:solidFill>
                  <a:srgbClr val="BDBDBD"/>
                </a:solidFill>
                <a:latin typeface="Inconsolata"/>
                <a:ea typeface="Inconsolata"/>
                <a:cs typeface="Inconsolata"/>
                <a:sym typeface="Inconsolata"/>
              </a:rPr>
              <a:t>    &lt;h1 class="logo"&gt;Polymer!&lt;/h1&gt;</a:t>
            </a:r>
          </a:p>
          <a:p>
            <a:pPr marL="0" marR="0" lvl="0" indent="0" algn="l" rtl="0">
              <a:lnSpc>
                <a:spcPct val="120000"/>
              </a:lnSpc>
              <a:spcBef>
                <a:spcPts val="0"/>
              </a:spcBef>
              <a:buSzPct val="25000"/>
              <a:buNone/>
            </a:pPr>
            <a:r>
              <a:rPr lang="en" sz="3300" b="0" i="0" u="none" strike="noStrike" cap="none">
                <a:latin typeface="Inconsolata"/>
                <a:ea typeface="Inconsolata"/>
                <a:cs typeface="Inconsolata"/>
                <a:sym typeface="Inconsolata"/>
              </a:rPr>
              <a:t>    </a:t>
            </a:r>
            <a:r>
              <a:rPr lang="en" sz="3300" b="0" i="0" u="none" strike="noStrike" cap="none">
                <a:solidFill>
                  <a:srgbClr val="4285F4"/>
                </a:solidFill>
                <a:latin typeface="Inconsolata"/>
                <a:ea typeface="Inconsolata"/>
                <a:cs typeface="Inconsolata"/>
                <a:sym typeface="Inconsolata"/>
              </a:rPr>
              <a:t>&lt;alert-banner&gt;&lt;/alert-banner&gt;</a:t>
            </a:r>
          </a:p>
          <a:p>
            <a:pPr marL="0" marR="0" lvl="0" indent="0" algn="l" rtl="0">
              <a:lnSpc>
                <a:spcPct val="120000"/>
              </a:lnSpc>
              <a:spcBef>
                <a:spcPts val="0"/>
              </a:spcBef>
              <a:buSzPct val="25000"/>
              <a:buNone/>
            </a:pPr>
            <a:r>
              <a:rPr lang="en" sz="3300" b="0" i="0" u="none" strike="noStrike" cap="none">
                <a:latin typeface="Inconsolata"/>
                <a:ea typeface="Inconsolata"/>
                <a:cs typeface="Inconsolata"/>
                <a:sym typeface="Inconsolata"/>
              </a:rPr>
              <a:t>    </a:t>
            </a:r>
            <a:r>
              <a:rPr lang="en" sz="3300" b="0" i="0" u="none" strike="noStrike" cap="none">
                <a:solidFill>
                  <a:srgbClr val="BDBDBD"/>
                </a:solidFill>
                <a:latin typeface="Inconsolata"/>
                <a:ea typeface="Inconsolata"/>
                <a:cs typeface="Inconsolata"/>
                <a:sym typeface="Inconsolata"/>
              </a:rPr>
              <a:t>&lt;section&gt;</a:t>
            </a:r>
          </a:p>
          <a:p>
            <a:pPr marL="0" marR="0" lvl="0" indent="0" algn="l" rtl="0">
              <a:lnSpc>
                <a:spcPct val="120000"/>
              </a:lnSpc>
              <a:spcBef>
                <a:spcPts val="0"/>
              </a:spcBef>
              <a:buSzPct val="25000"/>
              <a:buNone/>
            </a:pPr>
            <a:r>
              <a:rPr lang="en" sz="3300" b="0" i="0" u="none" strike="noStrike" cap="none">
                <a:solidFill>
                  <a:srgbClr val="BDBDBD"/>
                </a:solidFill>
                <a:latin typeface="Inconsolata"/>
                <a:ea typeface="Inconsolata"/>
                <a:cs typeface="Inconsolata"/>
                <a:sym typeface="Inconsolata"/>
              </a:rPr>
              <a:t>      &lt;article class="top-story"&gt;</a:t>
            </a:r>
          </a:p>
          <a:p>
            <a:pPr marL="0" marR="0" lvl="0" indent="0" algn="l" rtl="0">
              <a:lnSpc>
                <a:spcPct val="120000"/>
              </a:lnSpc>
              <a:spcBef>
                <a:spcPts val="0"/>
              </a:spcBef>
              <a:buSzPct val="25000"/>
              <a:buNone/>
            </a:pPr>
            <a:r>
              <a:rPr lang="en" sz="3300" b="0" i="0" u="none" strike="noStrike" cap="none">
                <a:solidFill>
                  <a:srgbClr val="BDBDBD"/>
                </a:solidFill>
                <a:latin typeface="Inconsolata"/>
                <a:ea typeface="Inconsolata"/>
                <a:cs typeface="Inconsolata"/>
                <a:sym typeface="Inconsolata"/>
              </a:rPr>
              <a:t>        &lt;img src="headline.jpg"/&gt;</a:t>
            </a:r>
          </a:p>
          <a:p>
            <a:pPr marL="0" marR="0" lvl="0" indent="0" algn="l" rtl="0">
              <a:lnSpc>
                <a:spcPct val="120000"/>
              </a:lnSpc>
              <a:spcBef>
                <a:spcPts val="0"/>
              </a:spcBef>
              <a:buSzPct val="25000"/>
              <a:buNone/>
            </a:pPr>
            <a:r>
              <a:rPr lang="en" sz="3300" b="0" i="0" u="none" strike="noStrike" cap="none">
                <a:solidFill>
                  <a:srgbClr val="BDBDBD"/>
                </a:solidFill>
                <a:latin typeface="Inconsolata"/>
                <a:ea typeface="Inconsolata"/>
                <a:cs typeface="Inconsolata"/>
                <a:sym typeface="Inconsolata"/>
              </a:rPr>
              <a:t>        &lt;p&gt;Lorem ipsum dolor sit amet…&lt;/p&gt;</a:t>
            </a:r>
          </a:p>
          <a:p>
            <a:pPr marL="0" marR="0" lvl="0" indent="0" algn="l" rtl="0">
              <a:lnSpc>
                <a:spcPct val="120000"/>
              </a:lnSpc>
              <a:spcBef>
                <a:spcPts val="0"/>
              </a:spcBef>
              <a:buSzPct val="25000"/>
              <a:buNone/>
            </a:pPr>
            <a:r>
              <a:rPr lang="en" sz="3300" b="0" i="0" u="none" strike="noStrike" cap="none">
                <a:solidFill>
                  <a:srgbClr val="BDBDBD"/>
                </a:solidFill>
                <a:latin typeface="Inconsolata"/>
                <a:ea typeface="Inconsolata"/>
                <a:cs typeface="Inconsolata"/>
                <a:sym typeface="Inconsolata"/>
              </a:rPr>
              <a:t>      &lt;/article&gt;</a:t>
            </a:r>
          </a:p>
          <a:p>
            <a:pPr marL="0" marR="0" lvl="0" indent="0" algn="l" rtl="0">
              <a:lnSpc>
                <a:spcPct val="120000"/>
              </a:lnSpc>
              <a:spcBef>
                <a:spcPts val="0"/>
              </a:spcBef>
              <a:buSzPct val="25000"/>
              <a:buNone/>
            </a:pPr>
            <a:r>
              <a:rPr lang="en" sz="3300" b="0" i="0" u="none" strike="noStrike" cap="none">
                <a:solidFill>
                  <a:srgbClr val="BDBDBD"/>
                </a:solidFill>
                <a:latin typeface="Inconsolata"/>
                <a:ea typeface="Inconsolata"/>
                <a:cs typeface="Inconsolata"/>
                <a:sym typeface="Inconsolata"/>
              </a:rPr>
              <a:t>      &lt;article class="breaking-news"&gt;</a:t>
            </a:r>
          </a:p>
          <a:p>
            <a:pPr marL="0" marR="0" lvl="0" indent="0" algn="l" rtl="0">
              <a:lnSpc>
                <a:spcPct val="120000"/>
              </a:lnSpc>
              <a:spcBef>
                <a:spcPts val="0"/>
              </a:spcBef>
              <a:buSzPct val="25000"/>
              <a:buNone/>
            </a:pPr>
            <a:r>
              <a:rPr lang="en" sz="3300" b="0" i="0" u="none" strike="noStrike" cap="none">
                <a:solidFill>
                  <a:srgbClr val="BDBDBD"/>
                </a:solidFill>
                <a:latin typeface="Inconsolata"/>
                <a:ea typeface="Inconsolata"/>
                <a:cs typeface="Inconsolata"/>
                <a:sym typeface="Inconsolata"/>
              </a:rPr>
              <a:t>        &lt;img src="breaking.jpg" alt="Important new images" /&gt;</a:t>
            </a:r>
          </a:p>
          <a:p>
            <a:pPr marL="0" marR="0" lvl="0" indent="0" algn="l" rtl="0">
              <a:lnSpc>
                <a:spcPct val="120000"/>
              </a:lnSpc>
              <a:spcBef>
                <a:spcPts val="0"/>
              </a:spcBef>
              <a:buSzPct val="25000"/>
              <a:buNone/>
            </a:pPr>
            <a:r>
              <a:rPr lang="en" sz="3300" b="0" i="0" u="none" strike="noStrike" cap="none">
                <a:solidFill>
                  <a:srgbClr val="BDBDBD"/>
                </a:solidFill>
                <a:latin typeface="Inconsolata"/>
                <a:ea typeface="Inconsolata"/>
                <a:cs typeface="Inconsolata"/>
                <a:sym typeface="Inconsolata"/>
              </a:rPr>
              <a:t>        &lt;p&gt;Lorem ipsum dolor sit amet, consectetur adipisicing elit...&lt;/p&gt;</a:t>
            </a:r>
          </a:p>
          <a:p>
            <a:pPr marL="0" marR="0" lvl="0" indent="0" algn="l" rtl="0">
              <a:lnSpc>
                <a:spcPct val="120000"/>
              </a:lnSpc>
              <a:spcBef>
                <a:spcPts val="0"/>
              </a:spcBef>
              <a:buSzPct val="25000"/>
              <a:buNone/>
            </a:pPr>
            <a:r>
              <a:rPr lang="en" sz="3300" b="0" i="0" u="none" strike="noStrike" cap="none">
                <a:solidFill>
                  <a:srgbClr val="BDBDBD"/>
                </a:solidFill>
                <a:latin typeface="Inconsolata"/>
                <a:ea typeface="Inconsolata"/>
                <a:cs typeface="Inconsolata"/>
                <a:sym typeface="Inconsolata"/>
              </a:rPr>
              <a:t>      &lt;/article&gt;</a:t>
            </a:r>
          </a:p>
          <a:p>
            <a:pPr marL="0" marR="0" lvl="0" indent="0" algn="l" rtl="0">
              <a:lnSpc>
                <a:spcPct val="120000"/>
              </a:lnSpc>
              <a:spcBef>
                <a:spcPts val="0"/>
              </a:spcBef>
              <a:buSzPct val="25000"/>
              <a:buNone/>
            </a:pPr>
            <a:r>
              <a:rPr lang="en" sz="3300" b="0" i="0" u="none" strike="noStrike" cap="none">
                <a:solidFill>
                  <a:srgbClr val="BDBDBD"/>
                </a:solidFill>
                <a:latin typeface="Inconsolata"/>
                <a:ea typeface="Inconsolata"/>
                <a:cs typeface="Inconsolata"/>
                <a:sym typeface="Inconsolata"/>
              </a:rPr>
              <a:t>    &lt;/section&gt;</a:t>
            </a:r>
          </a:p>
          <a:p>
            <a:pPr marL="0" marR="0" lvl="0" indent="0" algn="l" rtl="0">
              <a:lnSpc>
                <a:spcPct val="120000"/>
              </a:lnSpc>
              <a:spcBef>
                <a:spcPts val="0"/>
              </a:spcBef>
              <a:buSzPct val="25000"/>
              <a:buNone/>
            </a:pPr>
            <a:r>
              <a:rPr lang="en" sz="3300" b="0" i="0" u="none" strike="noStrike" cap="none">
                <a:solidFill>
                  <a:srgbClr val="BDBDBD"/>
                </a:solidFill>
                <a:latin typeface="Inconsolata"/>
                <a:ea typeface="Inconsolata"/>
                <a:cs typeface="Inconsolata"/>
                <a:sym typeface="Inconsolata"/>
              </a:rPr>
              <a:t>  &lt;/main&gt;</a:t>
            </a:r>
          </a:p>
          <a:p>
            <a:pPr marL="0" marR="0" lvl="0" indent="0" algn="l" rtl="0">
              <a:lnSpc>
                <a:spcPct val="120000"/>
              </a:lnSpc>
              <a:spcBef>
                <a:spcPts val="0"/>
              </a:spcBef>
              <a:buSzPct val="25000"/>
              <a:buNone/>
            </a:pPr>
            <a:r>
              <a:rPr lang="en" sz="3300" b="0" i="0" u="none" strike="noStrike" cap="none">
                <a:solidFill>
                  <a:srgbClr val="BDBDBD"/>
                </a:solidFill>
                <a:latin typeface="Inconsolata"/>
                <a:ea typeface="Inconsolata"/>
                <a:cs typeface="Inconsolata"/>
                <a:sym typeface="Inconsolata"/>
              </a:rPr>
              <a:t>&lt;/body&gt;</a:t>
            </a:r>
          </a:p>
        </p:txBody>
      </p:sp>
    </p:spTree>
  </p:cSld>
  <p:clrMapOvr>
    <a:masterClrMapping/>
  </p:clrMapOvr>
  <p:transition spd="slow">
    <p:cu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pic>
        <p:nvPicPr>
          <p:cNvPr id="451" name="Shape 451"/>
          <p:cNvPicPr preferRelativeResize="0"/>
          <p:nvPr/>
        </p:nvPicPr>
        <p:blipFill rotWithShape="1">
          <a:blip r:embed="rId3">
            <a:alphaModFix/>
          </a:blip>
          <a:srcRect/>
          <a:stretch/>
        </p:blipFill>
        <p:spPr>
          <a:xfrm>
            <a:off x="-5204594" y="-2146083"/>
            <a:ext cx="19553187" cy="14664891"/>
          </a:xfrm>
          <a:prstGeom prst="rect">
            <a:avLst/>
          </a:prstGeom>
          <a:noFill/>
          <a:ln>
            <a:noFill/>
          </a:ln>
        </p:spPr>
      </p:pic>
      <p:grpSp>
        <p:nvGrpSpPr>
          <p:cNvPr id="452" name="Shape 452"/>
          <p:cNvGrpSpPr/>
          <p:nvPr/>
        </p:nvGrpSpPr>
        <p:grpSpPr>
          <a:xfrm>
            <a:off x="655684" y="1090612"/>
            <a:ext cx="7832632" cy="750487"/>
            <a:chOff x="0" y="0"/>
            <a:chExt cx="20887016" cy="2001300"/>
          </a:xfrm>
        </p:grpSpPr>
        <p:sp>
          <p:nvSpPr>
            <p:cNvPr id="453" name="Shape 453"/>
            <p:cNvSpPr/>
            <p:nvPr/>
          </p:nvSpPr>
          <p:spPr>
            <a:xfrm>
              <a:off x="0" y="0"/>
              <a:ext cx="20887016" cy="2001300"/>
            </a:xfrm>
            <a:prstGeom prst="rect">
              <a:avLst/>
            </a:prstGeom>
            <a:solidFill>
              <a:srgbClr val="03A9F4"/>
            </a:solidFill>
            <a:ln>
              <a:noFill/>
            </a:ln>
          </p:spPr>
          <p:txBody>
            <a:bodyPr lIns="25725" tIns="25725" rIns="25725" bIns="25725" anchor="t" anchorCtr="0">
              <a:noAutofit/>
            </a:bodyPr>
            <a:lstStyle/>
            <a:p>
              <a:pPr marL="0" marR="0" lvl="0" indent="0" algn="l" rtl="0">
                <a:lnSpc>
                  <a:spcPct val="90000"/>
                </a:lnSpc>
                <a:spcBef>
                  <a:spcPts val="0"/>
                </a:spcBef>
                <a:buNone/>
              </a:pPr>
              <a:endParaRPr sz="1900" b="0" i="0" u="none" strike="noStrike" cap="none">
                <a:solidFill>
                  <a:srgbClr val="404040"/>
                </a:solidFill>
                <a:latin typeface="Roboto"/>
                <a:ea typeface="Roboto"/>
                <a:cs typeface="Roboto"/>
                <a:sym typeface="Roboto"/>
              </a:endParaRPr>
            </a:p>
          </p:txBody>
        </p:sp>
        <p:sp>
          <p:nvSpPr>
            <p:cNvPr id="454" name="Shape 454"/>
            <p:cNvSpPr/>
            <p:nvPr/>
          </p:nvSpPr>
          <p:spPr>
            <a:xfrm>
              <a:off x="635379" y="348194"/>
              <a:ext cx="10555609" cy="1304910"/>
            </a:xfrm>
            <a:prstGeom prst="rect">
              <a:avLst/>
            </a:prstGeom>
            <a:noFill/>
            <a:ln>
              <a:noFill/>
            </a:ln>
          </p:spPr>
          <p:txBody>
            <a:bodyPr lIns="0" tIns="0" rIns="0" bIns="0" anchor="ctr" anchorCtr="0">
              <a:noAutofit/>
            </a:bodyPr>
            <a:lstStyle/>
            <a:p>
              <a:pPr marL="0" marR="0" lvl="0" indent="0" algn="l" rtl="0">
                <a:lnSpc>
                  <a:spcPct val="90000"/>
                </a:lnSpc>
                <a:spcBef>
                  <a:spcPts val="0"/>
                </a:spcBef>
                <a:buSzPct val="25000"/>
                <a:buNone/>
              </a:pPr>
              <a:r>
                <a:rPr lang="en" sz="1500" b="0" i="0" u="none" strike="noStrike" cap="none">
                  <a:solidFill>
                    <a:srgbClr val="FFFFFF"/>
                  </a:solidFill>
                  <a:latin typeface="Roboto"/>
                  <a:ea typeface="Roboto"/>
                  <a:cs typeface="Roboto"/>
                  <a:sym typeface="Roboto"/>
                </a:rPr>
                <a:t>Hey user! Something </a:t>
              </a:r>
              <a:r>
                <a:rPr lang="en" sz="1500" b="1" i="0" u="none" strike="noStrike" cap="none">
                  <a:solidFill>
                    <a:srgbClr val="FFFFFF"/>
                  </a:solidFill>
                  <a:latin typeface="Roboto"/>
                  <a:ea typeface="Roboto"/>
                  <a:cs typeface="Roboto"/>
                  <a:sym typeface="Roboto"/>
                </a:rPr>
                <a:t>awesome</a:t>
              </a:r>
              <a:r>
                <a:rPr lang="en" sz="1500" b="0" i="0" u="none" strike="noStrike" cap="none">
                  <a:solidFill>
                    <a:srgbClr val="FFFFFF"/>
                  </a:solidFill>
                  <a:latin typeface="Roboto"/>
                  <a:ea typeface="Roboto"/>
                  <a:cs typeface="Roboto"/>
                  <a:sym typeface="Roboto"/>
                </a:rPr>
                <a:t> happened!</a:t>
              </a:r>
            </a:p>
          </p:txBody>
        </p:sp>
      </p:grpSp>
    </p:spTree>
  </p:cSld>
  <p:clrMapOvr>
    <a:masterClrMapping/>
  </p:clrMapOvr>
  <p:transition spd="slow">
    <p:cu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Shape 459"/>
          <p:cNvSpPr/>
          <p:nvPr/>
        </p:nvSpPr>
        <p:spPr>
          <a:xfrm>
            <a:off x="766610" y="381018"/>
            <a:ext cx="2293583" cy="276225"/>
          </a:xfrm>
          <a:prstGeom prst="rect">
            <a:avLst/>
          </a:prstGeom>
          <a:noFill/>
          <a:ln>
            <a:noFill/>
          </a:ln>
        </p:spPr>
        <p:txBody>
          <a:bodyPr lIns="0" tIns="0" rIns="0" bIns="0" anchor="t" anchorCtr="0">
            <a:noAutofit/>
          </a:bodyPr>
          <a:lstStyle/>
          <a:p>
            <a:pPr marL="0" marR="0" lvl="2" indent="0" algn="l" rtl="0">
              <a:lnSpc>
                <a:spcPct val="90000"/>
              </a:lnSpc>
              <a:spcBef>
                <a:spcPts val="0"/>
              </a:spcBef>
              <a:buSzPct val="25000"/>
              <a:buNone/>
            </a:pPr>
            <a:r>
              <a:rPr lang="en" sz="1900" b="0" i="0" u="none" strike="noStrike" cap="none">
                <a:solidFill>
                  <a:srgbClr val="FFFFFF"/>
                </a:solidFill>
                <a:latin typeface="Roboto"/>
                <a:ea typeface="Roboto"/>
                <a:cs typeface="Roboto"/>
                <a:sym typeface="Roboto"/>
              </a:rPr>
              <a:t>alert-banner.html</a:t>
            </a:r>
          </a:p>
        </p:txBody>
      </p:sp>
      <p:sp>
        <p:nvSpPr>
          <p:cNvPr id="460" name="Shape 460"/>
          <p:cNvSpPr/>
          <p:nvPr/>
        </p:nvSpPr>
        <p:spPr>
          <a:xfrm>
            <a:off x="791842" y="1199673"/>
            <a:ext cx="4515802" cy="3594735"/>
          </a:xfrm>
          <a:prstGeom prst="rect">
            <a:avLst/>
          </a:prstGeom>
          <a:noFill/>
          <a:ln>
            <a:noFill/>
          </a:ln>
        </p:spPr>
        <p:txBody>
          <a:bodyPr lIns="0" tIns="0" rIns="0" bIns="0" anchor="t" anchorCtr="0">
            <a:noAutofit/>
          </a:bodyPr>
          <a:lstStyle/>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&lt;dom-module id=“alert-banner"&gt;</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  &lt;template&gt;</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    &lt;style&gt;</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    .alert { background: blue; color: white; }</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    &lt;/style&gt;</a:t>
            </a:r>
          </a:p>
          <a:p>
            <a:pPr marL="0" marR="0" lvl="0" indent="0" algn="l" rtl="0">
              <a:lnSpc>
                <a:spcPct val="120000"/>
              </a:lnSpc>
              <a:spcBef>
                <a:spcPts val="0"/>
              </a:spcBef>
              <a:buNone/>
            </a:pPr>
            <a:r>
              <a:rPr lang="en" b="0" i="0" u="none" strike="noStrike" cap="none">
                <a:solidFill>
                  <a:srgbClr val="FFFFFF"/>
                </a:solidFill>
                <a:latin typeface="Inconsolata"/>
                <a:ea typeface="Inconsolata"/>
                <a:cs typeface="Inconsolata"/>
                <a:sym typeface="Inconsolata"/>
              </a:rPr>
              <a:t>    </a:t>
            </a:r>
            <a:r>
              <a:rPr lang="en" b="0" i="0" u="none" strike="noStrike" cap="none">
                <a:solidFill>
                  <a:srgbClr val="7BAAF7"/>
                </a:solidFill>
                <a:latin typeface="Inconsolata"/>
                <a:ea typeface="Inconsolata"/>
                <a:cs typeface="Inconsolata"/>
                <a:sym typeface="Inconsolata"/>
              </a:rPr>
              <a:t>&lt;div</a:t>
            </a:r>
            <a:r>
              <a:rPr lang="en" b="0" i="0" u="none" strike="noStrike" cap="none">
                <a:solidFill>
                  <a:srgbClr val="FFFFFF"/>
                </a:solidFill>
                <a:latin typeface="Inconsolata"/>
                <a:ea typeface="Inconsolata"/>
                <a:cs typeface="Inconsolata"/>
                <a:sym typeface="Inconsolata"/>
              </a:rPr>
              <a:t> </a:t>
            </a:r>
            <a:r>
              <a:rPr lang="en" b="0" i="0" u="none" strike="noStrike" cap="none">
                <a:solidFill>
                  <a:srgbClr val="F06292"/>
                </a:solidFill>
                <a:latin typeface="Inconsolata"/>
                <a:ea typeface="Inconsolata"/>
                <a:cs typeface="Inconsolata"/>
                <a:sym typeface="Inconsolata"/>
              </a:rPr>
              <a:t>class</a:t>
            </a:r>
            <a:r>
              <a:rPr lang="en" b="0" i="0" u="none" strike="noStrike" cap="none">
                <a:solidFill>
                  <a:srgbClr val="A3A3A3"/>
                </a:solidFill>
                <a:latin typeface="Inconsolata"/>
                <a:ea typeface="Inconsolata"/>
                <a:cs typeface="Inconsolata"/>
                <a:sym typeface="Inconsolata"/>
              </a:rPr>
              <a:t>=</a:t>
            </a:r>
            <a:r>
              <a:rPr lang="en" b="0" i="0" u="none" strike="noStrike" cap="none">
                <a:solidFill>
                  <a:srgbClr val="57BB8A"/>
                </a:solidFill>
                <a:latin typeface="Inconsolata"/>
                <a:ea typeface="Inconsolata"/>
                <a:cs typeface="Inconsolata"/>
                <a:sym typeface="Inconsolata"/>
              </a:rPr>
              <a:t>“alert”</a:t>
            </a:r>
            <a:r>
              <a:rPr lang="en" b="0" i="0" u="none" strike="noStrike" cap="none">
                <a:solidFill>
                  <a:srgbClr val="7BAAF7"/>
                </a:solidFill>
                <a:latin typeface="Inconsolata"/>
                <a:ea typeface="Inconsolata"/>
                <a:cs typeface="Inconsolata"/>
                <a:sym typeface="Inconsolata"/>
              </a:rPr>
              <a:t>&gt;</a:t>
            </a:r>
          </a:p>
          <a:p>
            <a:pPr marL="0" marR="0" lvl="0" indent="0" algn="l" rtl="0">
              <a:lnSpc>
                <a:spcPct val="120000"/>
              </a:lnSpc>
              <a:spcBef>
                <a:spcPts val="0"/>
              </a:spcBef>
              <a:buNone/>
            </a:pPr>
            <a:r>
              <a:rPr lang="en" b="0" i="0" u="none" strike="noStrike" cap="none">
                <a:solidFill>
                  <a:srgbClr val="FFFFFF"/>
                </a:solidFill>
                <a:latin typeface="Inconsolata"/>
                <a:ea typeface="Inconsolata"/>
                <a:cs typeface="Inconsolata"/>
                <a:sym typeface="Inconsolata"/>
              </a:rPr>
              <a:t>      Hey user! Something awesome happened!</a:t>
            </a:r>
          </a:p>
          <a:p>
            <a:pPr marL="0" marR="0" lvl="0" indent="0" algn="l" rtl="0">
              <a:lnSpc>
                <a:spcPct val="120000"/>
              </a:lnSpc>
              <a:spcBef>
                <a:spcPts val="0"/>
              </a:spcBef>
              <a:buNone/>
            </a:pPr>
            <a:r>
              <a:rPr lang="en" b="0" i="0" u="none" strike="noStrike" cap="none">
                <a:solidFill>
                  <a:srgbClr val="FFFFFF"/>
                </a:solidFill>
                <a:latin typeface="Inconsolata"/>
                <a:ea typeface="Inconsolata"/>
                <a:cs typeface="Inconsolata"/>
                <a:sym typeface="Inconsolata"/>
              </a:rPr>
              <a:t>    </a:t>
            </a:r>
            <a:r>
              <a:rPr lang="en" b="0" i="0" u="none" strike="noStrike" cap="none">
                <a:solidFill>
                  <a:srgbClr val="7BAAF7"/>
                </a:solidFill>
                <a:latin typeface="Inconsolata"/>
                <a:ea typeface="Inconsolata"/>
                <a:cs typeface="Inconsolata"/>
                <a:sym typeface="Inconsolata"/>
              </a:rPr>
              <a:t>&lt;/div&gt;</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  &lt;/template&gt;</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  &lt;script&gt;</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    Polymer({</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      is: ‘alert-banner'</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    });</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  &lt;/script&gt;</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&lt;/dom-module&gt;</a:t>
            </a:r>
          </a:p>
        </p:txBody>
      </p:sp>
      <p:sp>
        <p:nvSpPr>
          <p:cNvPr id="461" name="Shape 461"/>
          <p:cNvSpPr/>
          <p:nvPr/>
        </p:nvSpPr>
        <p:spPr>
          <a:xfrm>
            <a:off x="780573" y="849629"/>
            <a:ext cx="4896802" cy="43434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300" b="0" i="0" u="none" strike="noStrike" cap="none">
                <a:solidFill>
                  <a:srgbClr val="9E9E9E"/>
                </a:solidFill>
                <a:latin typeface="Inconsolata"/>
                <a:ea typeface="Inconsolata"/>
                <a:cs typeface="Inconsolata"/>
                <a:sym typeface="Inconsolata"/>
              </a:rPr>
              <a:t>&lt;link rel=“import” href=“../polymer/polymer.html”&gt;</a:t>
            </a:r>
          </a:p>
        </p:txBody>
      </p:sp>
      <p:sp>
        <p:nvSpPr>
          <p:cNvPr id="462" name="Shape 462"/>
          <p:cNvSpPr/>
          <p:nvPr/>
        </p:nvSpPr>
        <p:spPr>
          <a:xfrm>
            <a:off x="3801034" y="3409475"/>
            <a:ext cx="5213668" cy="482099"/>
          </a:xfrm>
          <a:prstGeom prst="rect">
            <a:avLst/>
          </a:prstGeom>
          <a:noFill/>
          <a:ln>
            <a:noFill/>
          </a:ln>
        </p:spPr>
        <p:txBody>
          <a:bodyPr lIns="0" tIns="0" rIns="0" bIns="0" anchor="t" anchorCtr="0">
            <a:noAutofit/>
          </a:bodyPr>
          <a:lstStyle/>
          <a:p>
            <a:pPr marL="0" marR="0" lvl="0" indent="0" algn="l" rtl="0">
              <a:lnSpc>
                <a:spcPct val="90000"/>
              </a:lnSpc>
              <a:spcBef>
                <a:spcPts val="0"/>
              </a:spcBef>
              <a:buSzPct val="25000"/>
              <a:buNone/>
            </a:pPr>
            <a:r>
              <a:rPr lang="en" sz="2800" b="1" i="0" u="none" strike="noStrike" cap="none" dirty="0" smtClean="0">
                <a:solidFill>
                  <a:srgbClr val="FFFFFF"/>
                </a:solidFill>
                <a:latin typeface="Roboto"/>
                <a:ea typeface="Roboto"/>
                <a:cs typeface="Roboto"/>
                <a:sym typeface="Roboto"/>
              </a:rPr>
              <a:t>Remplazar </a:t>
            </a:r>
            <a:r>
              <a:rPr lang="en" sz="2800" dirty="0" smtClean="0">
                <a:solidFill>
                  <a:srgbClr val="FFFFFF"/>
                </a:solidFill>
                <a:latin typeface="Roboto"/>
                <a:ea typeface="Roboto"/>
                <a:cs typeface="Roboto"/>
                <a:sym typeface="Roboto"/>
              </a:rPr>
              <a:t>datos hardcodeados</a:t>
            </a:r>
            <a:endParaRPr lang="en" sz="2800" b="0" i="0" u="none" strike="noStrike" cap="none" dirty="0">
              <a:solidFill>
                <a:srgbClr val="FFFFFF"/>
              </a:solidFill>
              <a:latin typeface="Roboto"/>
              <a:ea typeface="Roboto"/>
              <a:cs typeface="Roboto"/>
              <a:sym typeface="Roboto"/>
            </a:endParaRPr>
          </a:p>
        </p:txBody>
      </p:sp>
      <p:pic>
        <p:nvPicPr>
          <p:cNvPr id="463" name="Shape 463"/>
          <p:cNvPicPr preferRelativeResize="0"/>
          <p:nvPr/>
        </p:nvPicPr>
        <p:blipFill rotWithShape="1">
          <a:blip r:embed="rId3">
            <a:alphaModFix/>
          </a:blip>
          <a:srcRect/>
          <a:stretch/>
        </p:blipFill>
        <p:spPr>
          <a:xfrm>
            <a:off x="2838720" y="3070402"/>
            <a:ext cx="962313" cy="588624"/>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92663"/>
        </a:solidFill>
        <a:effectLst/>
      </p:bgPr>
    </p:bg>
    <p:spTree>
      <p:nvGrpSpPr>
        <p:cNvPr id="1" name="Shape 139"/>
        <p:cNvGrpSpPr/>
        <p:nvPr/>
      </p:nvGrpSpPr>
      <p:grpSpPr>
        <a:xfrm>
          <a:off x="0" y="0"/>
          <a:ext cx="0" cy="0"/>
          <a:chOff x="0" y="0"/>
          <a:chExt cx="0" cy="0"/>
        </a:xfrm>
      </p:grpSpPr>
      <p:sp>
        <p:nvSpPr>
          <p:cNvPr id="140" name="Shape 140"/>
          <p:cNvSpPr/>
          <p:nvPr/>
        </p:nvSpPr>
        <p:spPr>
          <a:xfrm>
            <a:off x="933340" y="1043579"/>
            <a:ext cx="7277318" cy="1326862"/>
          </a:xfrm>
          <a:prstGeom prst="rect">
            <a:avLst/>
          </a:prstGeom>
          <a:noFill/>
          <a:ln>
            <a:noFill/>
          </a:ln>
        </p:spPr>
        <p:txBody>
          <a:bodyPr lIns="0" tIns="0" rIns="0" bIns="0" anchor="b" anchorCtr="0">
            <a:noAutofit/>
          </a:bodyPr>
          <a:lstStyle/>
          <a:p>
            <a:pPr marL="0" marR="0" lvl="0" indent="0" algn="l" rtl="0">
              <a:spcBef>
                <a:spcPts val="0"/>
              </a:spcBef>
              <a:buSzPct val="25000"/>
              <a:buNone/>
            </a:pPr>
            <a:r>
              <a:rPr lang="en" sz="4400" dirty="0" smtClean="0">
                <a:solidFill>
                  <a:srgbClr val="FFFFFF"/>
                </a:solidFill>
                <a:latin typeface="Helvetica Neue"/>
                <a:ea typeface="Helvetica Neue"/>
                <a:cs typeface="Helvetica Neue"/>
                <a:sym typeface="Helvetica Neue"/>
              </a:rPr>
              <a:t>De</a:t>
            </a:r>
            <a:r>
              <a:rPr lang="en" sz="4400" b="0" i="0" u="none" strike="noStrike" cap="none" dirty="0" smtClean="0">
                <a:solidFill>
                  <a:srgbClr val="FFFFFF"/>
                </a:solidFill>
                <a:latin typeface="Helvetica Neue"/>
                <a:ea typeface="Helvetica Neue"/>
                <a:cs typeface="Helvetica Neue"/>
                <a:sym typeface="Helvetica Neue"/>
              </a:rPr>
              <a:t>l grupo de los 6 tarros de mermelada… </a:t>
            </a:r>
            <a:endParaRPr lang="en" sz="4400" b="0" i="0" u="none" strike="noStrike" cap="none" dirty="0">
              <a:solidFill>
                <a:srgbClr val="FFFFFF"/>
              </a:solidFill>
              <a:latin typeface="Helvetica Neue"/>
              <a:ea typeface="Helvetica Neue"/>
              <a:cs typeface="Helvetica Neue"/>
              <a:sym typeface="Helvetica Neue"/>
            </a:endParaRPr>
          </a:p>
        </p:txBody>
      </p:sp>
    </p:spTree>
  </p:cSld>
  <p:clrMapOvr>
    <a:masterClrMapping/>
  </p:clrMapOvr>
  <p:transition spd="slow">
    <p:cu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Shape 468"/>
          <p:cNvSpPr/>
          <p:nvPr/>
        </p:nvSpPr>
        <p:spPr>
          <a:xfrm>
            <a:off x="766610" y="381018"/>
            <a:ext cx="2293583" cy="276225"/>
          </a:xfrm>
          <a:prstGeom prst="rect">
            <a:avLst/>
          </a:prstGeom>
          <a:noFill/>
          <a:ln>
            <a:noFill/>
          </a:ln>
        </p:spPr>
        <p:txBody>
          <a:bodyPr lIns="0" tIns="0" rIns="0" bIns="0" anchor="t" anchorCtr="0">
            <a:noAutofit/>
          </a:bodyPr>
          <a:lstStyle/>
          <a:p>
            <a:pPr marL="0" marR="0" lvl="2" indent="0" algn="l" rtl="0">
              <a:lnSpc>
                <a:spcPct val="90000"/>
              </a:lnSpc>
              <a:spcBef>
                <a:spcPts val="0"/>
              </a:spcBef>
              <a:buSzPct val="25000"/>
              <a:buNone/>
            </a:pPr>
            <a:r>
              <a:rPr lang="en" sz="1900" b="0" i="0" u="none" strike="noStrike" cap="none">
                <a:solidFill>
                  <a:srgbClr val="FFFFFF"/>
                </a:solidFill>
                <a:latin typeface="Roboto"/>
                <a:ea typeface="Roboto"/>
                <a:cs typeface="Roboto"/>
                <a:sym typeface="Roboto"/>
              </a:rPr>
              <a:t>alert-banner.html</a:t>
            </a:r>
          </a:p>
        </p:txBody>
      </p:sp>
      <p:sp>
        <p:nvSpPr>
          <p:cNvPr id="469" name="Shape 469"/>
          <p:cNvSpPr/>
          <p:nvPr/>
        </p:nvSpPr>
        <p:spPr>
          <a:xfrm>
            <a:off x="791842" y="1199673"/>
            <a:ext cx="4515802" cy="3594735"/>
          </a:xfrm>
          <a:prstGeom prst="rect">
            <a:avLst/>
          </a:prstGeom>
          <a:noFill/>
          <a:ln>
            <a:noFill/>
          </a:ln>
        </p:spPr>
        <p:txBody>
          <a:bodyPr lIns="0" tIns="0" rIns="0" bIns="0" anchor="t" anchorCtr="0">
            <a:noAutofit/>
          </a:bodyPr>
          <a:lstStyle/>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&lt;dom-module id=“alert-banner"&gt;</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  &lt;template&gt;</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    &lt;style&gt;</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    .alert { background: blue; color: white; }</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    &lt;/style&gt;</a:t>
            </a:r>
          </a:p>
          <a:p>
            <a:pPr marL="0" marR="0" lvl="0" indent="0" algn="l" rtl="0">
              <a:lnSpc>
                <a:spcPct val="120000"/>
              </a:lnSpc>
              <a:spcBef>
                <a:spcPts val="0"/>
              </a:spcBef>
              <a:buNone/>
            </a:pPr>
            <a:r>
              <a:rPr lang="en" b="0" i="0" u="none" strike="noStrike" cap="none">
                <a:solidFill>
                  <a:srgbClr val="FFFFFF"/>
                </a:solidFill>
                <a:latin typeface="Inconsolata"/>
                <a:ea typeface="Inconsolata"/>
                <a:cs typeface="Inconsolata"/>
                <a:sym typeface="Inconsolata"/>
              </a:rPr>
              <a:t>    </a:t>
            </a:r>
            <a:r>
              <a:rPr lang="en" b="0" i="0" u="none" strike="noStrike" cap="none">
                <a:solidFill>
                  <a:srgbClr val="7BAAF7"/>
                </a:solidFill>
                <a:latin typeface="Inconsolata"/>
                <a:ea typeface="Inconsolata"/>
                <a:cs typeface="Inconsolata"/>
                <a:sym typeface="Inconsolata"/>
              </a:rPr>
              <a:t>&lt;div</a:t>
            </a:r>
            <a:r>
              <a:rPr lang="en" b="0" i="0" u="none" strike="noStrike" cap="none">
                <a:solidFill>
                  <a:srgbClr val="FFFFFF"/>
                </a:solidFill>
                <a:latin typeface="Inconsolata"/>
                <a:ea typeface="Inconsolata"/>
                <a:cs typeface="Inconsolata"/>
                <a:sym typeface="Inconsolata"/>
              </a:rPr>
              <a:t> </a:t>
            </a:r>
            <a:r>
              <a:rPr lang="en" b="0" i="0" u="none" strike="noStrike" cap="none">
                <a:solidFill>
                  <a:srgbClr val="F06292"/>
                </a:solidFill>
                <a:latin typeface="Inconsolata"/>
                <a:ea typeface="Inconsolata"/>
                <a:cs typeface="Inconsolata"/>
                <a:sym typeface="Inconsolata"/>
              </a:rPr>
              <a:t>class</a:t>
            </a:r>
            <a:r>
              <a:rPr lang="en" b="0" i="0" u="none" strike="noStrike" cap="none">
                <a:solidFill>
                  <a:srgbClr val="A3A3A3"/>
                </a:solidFill>
                <a:latin typeface="Inconsolata"/>
                <a:ea typeface="Inconsolata"/>
                <a:cs typeface="Inconsolata"/>
                <a:sym typeface="Inconsolata"/>
              </a:rPr>
              <a:t>=</a:t>
            </a:r>
            <a:r>
              <a:rPr lang="en" b="0" i="0" u="none" strike="noStrike" cap="none">
                <a:solidFill>
                  <a:srgbClr val="57BB8A"/>
                </a:solidFill>
                <a:latin typeface="Inconsolata"/>
                <a:ea typeface="Inconsolata"/>
                <a:cs typeface="Inconsolata"/>
                <a:sym typeface="Inconsolata"/>
              </a:rPr>
              <a:t>“alert”</a:t>
            </a:r>
            <a:r>
              <a:rPr lang="en" b="0" i="0" u="none" strike="noStrike" cap="none">
                <a:solidFill>
                  <a:srgbClr val="7BAAF7"/>
                </a:solidFill>
                <a:latin typeface="Inconsolata"/>
                <a:ea typeface="Inconsolata"/>
                <a:cs typeface="Inconsolata"/>
                <a:sym typeface="Inconsolata"/>
              </a:rPr>
              <a:t>&gt;</a:t>
            </a:r>
          </a:p>
          <a:p>
            <a:pPr marL="0" marR="0" lvl="0" indent="0" algn="l" rtl="0">
              <a:lnSpc>
                <a:spcPct val="120000"/>
              </a:lnSpc>
              <a:spcBef>
                <a:spcPts val="0"/>
              </a:spcBef>
              <a:buNone/>
            </a:pPr>
            <a:r>
              <a:rPr lang="en" b="0" i="0" u="none" strike="noStrike" cap="none">
                <a:solidFill>
                  <a:srgbClr val="FFFFFF"/>
                </a:solidFill>
                <a:latin typeface="Inconsolata"/>
                <a:ea typeface="Inconsolata"/>
                <a:cs typeface="Inconsolata"/>
                <a:sym typeface="Inconsolata"/>
              </a:rPr>
              <a:t>      </a:t>
            </a:r>
            <a:r>
              <a:rPr lang="en" b="0" i="0" u="none" strike="noStrike" cap="none">
                <a:solidFill>
                  <a:srgbClr val="7BAAF7"/>
                </a:solidFill>
                <a:latin typeface="Inconsolata"/>
                <a:ea typeface="Inconsolata"/>
                <a:cs typeface="Inconsolata"/>
                <a:sym typeface="Inconsolata"/>
              </a:rPr>
              <a:t>&lt;content</a:t>
            </a:r>
            <a:r>
              <a:rPr lang="en" b="0" i="0" u="none" strike="noStrike" cap="none">
                <a:solidFill>
                  <a:srgbClr val="FFFFFF"/>
                </a:solidFill>
                <a:latin typeface="Inconsolata"/>
                <a:ea typeface="Inconsolata"/>
                <a:cs typeface="Inconsolata"/>
                <a:sym typeface="Inconsolata"/>
              </a:rPr>
              <a:t> </a:t>
            </a:r>
            <a:r>
              <a:rPr lang="en" b="0" i="0" u="none" strike="noStrike" cap="none">
                <a:solidFill>
                  <a:srgbClr val="F06292"/>
                </a:solidFill>
                <a:latin typeface="Inconsolata"/>
                <a:ea typeface="Inconsolata"/>
                <a:cs typeface="Inconsolata"/>
                <a:sym typeface="Inconsolata"/>
              </a:rPr>
              <a:t>select</a:t>
            </a:r>
            <a:r>
              <a:rPr lang="en" b="0" i="0" u="none" strike="noStrike" cap="none">
                <a:solidFill>
                  <a:srgbClr val="A3A3A3"/>
                </a:solidFill>
                <a:latin typeface="Inconsolata"/>
                <a:ea typeface="Inconsolata"/>
                <a:cs typeface="Inconsolata"/>
                <a:sym typeface="Inconsolata"/>
              </a:rPr>
              <a:t>=</a:t>
            </a:r>
            <a:r>
              <a:rPr lang="en" b="0" i="0" u="none" strike="noStrike" cap="none">
                <a:solidFill>
                  <a:srgbClr val="57BB8A"/>
                </a:solidFill>
                <a:latin typeface="Inconsolata"/>
                <a:ea typeface="Inconsolata"/>
                <a:cs typeface="Inconsolata"/>
                <a:sym typeface="Inconsolata"/>
              </a:rPr>
              <a:t>“.message”</a:t>
            </a:r>
            <a:r>
              <a:rPr lang="en" b="0" i="0" u="none" strike="noStrike" cap="none">
                <a:solidFill>
                  <a:srgbClr val="7BAAF7"/>
                </a:solidFill>
                <a:latin typeface="Inconsolata"/>
                <a:ea typeface="Inconsolata"/>
                <a:cs typeface="Inconsolata"/>
                <a:sym typeface="Inconsolata"/>
              </a:rPr>
              <a:t>&gt;&lt;/content&gt;</a:t>
            </a:r>
          </a:p>
          <a:p>
            <a:pPr marL="0" marR="0" lvl="0" indent="0" algn="l" rtl="0">
              <a:lnSpc>
                <a:spcPct val="120000"/>
              </a:lnSpc>
              <a:spcBef>
                <a:spcPts val="0"/>
              </a:spcBef>
              <a:buNone/>
            </a:pPr>
            <a:r>
              <a:rPr lang="en" b="0" i="0" u="none" strike="noStrike" cap="none">
                <a:solidFill>
                  <a:srgbClr val="FFFFFF"/>
                </a:solidFill>
                <a:latin typeface="Inconsolata"/>
                <a:ea typeface="Inconsolata"/>
                <a:cs typeface="Inconsolata"/>
                <a:sym typeface="Inconsolata"/>
              </a:rPr>
              <a:t>    </a:t>
            </a:r>
            <a:r>
              <a:rPr lang="en" b="0" i="0" u="none" strike="noStrike" cap="none">
                <a:solidFill>
                  <a:srgbClr val="7BAAF7"/>
                </a:solidFill>
                <a:latin typeface="Inconsolata"/>
                <a:ea typeface="Inconsolata"/>
                <a:cs typeface="Inconsolata"/>
                <a:sym typeface="Inconsolata"/>
              </a:rPr>
              <a:t>&lt;/div&gt;</a:t>
            </a:r>
          </a:p>
          <a:p>
            <a:pPr marL="0" marR="0" lvl="0" indent="0" algn="l" rtl="0">
              <a:lnSpc>
                <a:spcPct val="120000"/>
              </a:lnSpc>
              <a:spcBef>
                <a:spcPts val="0"/>
              </a:spcBef>
              <a:buNone/>
            </a:pPr>
            <a:r>
              <a:rPr lang="en" b="0" i="0" u="none" strike="noStrike" cap="none">
                <a:solidFill>
                  <a:srgbClr val="FFFFFF"/>
                </a:solidFill>
                <a:latin typeface="Inconsolata"/>
                <a:ea typeface="Inconsolata"/>
                <a:cs typeface="Inconsolata"/>
                <a:sym typeface="Inconsolata"/>
              </a:rPr>
              <a:t>  </a:t>
            </a:r>
            <a:r>
              <a:rPr lang="en" b="0" i="0" u="none" strike="noStrike" cap="none">
                <a:solidFill>
                  <a:srgbClr val="9E9E9E"/>
                </a:solidFill>
                <a:latin typeface="Inconsolata"/>
                <a:ea typeface="Inconsolata"/>
                <a:cs typeface="Inconsolata"/>
                <a:sym typeface="Inconsolata"/>
              </a:rPr>
              <a:t>&lt;/template&gt;</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  &lt;script&gt;</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    Polymer({</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      is: ‘alert-banner'</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    });</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  &lt;/script&gt;</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&lt;/dom-module&gt;</a:t>
            </a:r>
          </a:p>
        </p:txBody>
      </p:sp>
      <p:sp>
        <p:nvSpPr>
          <p:cNvPr id="470" name="Shape 470"/>
          <p:cNvSpPr/>
          <p:nvPr/>
        </p:nvSpPr>
        <p:spPr>
          <a:xfrm>
            <a:off x="780573" y="849629"/>
            <a:ext cx="4896802" cy="43434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300" b="0" i="0" u="none" strike="noStrike" cap="none">
                <a:solidFill>
                  <a:srgbClr val="9E9E9E"/>
                </a:solidFill>
                <a:latin typeface="Inconsolata"/>
                <a:ea typeface="Inconsolata"/>
                <a:cs typeface="Inconsolata"/>
                <a:sym typeface="Inconsolata"/>
              </a:rPr>
              <a:t>&lt;link rel=“import” href=“../polymer/polymer.html”&gt;</a:t>
            </a:r>
          </a:p>
        </p:txBody>
      </p:sp>
      <p:sp>
        <p:nvSpPr>
          <p:cNvPr id="471" name="Shape 471"/>
          <p:cNvSpPr/>
          <p:nvPr/>
        </p:nvSpPr>
        <p:spPr>
          <a:xfrm>
            <a:off x="3907502" y="3409475"/>
            <a:ext cx="4896900" cy="482099"/>
          </a:xfrm>
          <a:prstGeom prst="rect">
            <a:avLst/>
          </a:prstGeom>
          <a:noFill/>
          <a:ln>
            <a:noFill/>
          </a:ln>
        </p:spPr>
        <p:txBody>
          <a:bodyPr lIns="0" tIns="0" rIns="0" bIns="0" anchor="t" anchorCtr="0">
            <a:noAutofit/>
          </a:bodyPr>
          <a:lstStyle/>
          <a:p>
            <a:pPr marL="0" marR="0" lvl="0" indent="0" algn="l" rtl="0">
              <a:lnSpc>
                <a:spcPct val="90000"/>
              </a:lnSpc>
              <a:spcBef>
                <a:spcPts val="0"/>
              </a:spcBef>
              <a:buSzPct val="25000"/>
              <a:buNone/>
            </a:pPr>
            <a:r>
              <a:rPr lang="es-ES" sz="3000" b="0" i="0" u="none" strike="noStrike" cap="none" dirty="0" smtClean="0">
                <a:solidFill>
                  <a:srgbClr val="FFFFFF"/>
                </a:solidFill>
                <a:latin typeface="Roboto"/>
                <a:ea typeface="Roboto"/>
                <a:cs typeface="Roboto"/>
                <a:sym typeface="Roboto"/>
              </a:rPr>
              <a:t>C</a:t>
            </a:r>
            <a:r>
              <a:rPr lang="en" sz="3000" b="0" i="0" u="none" strike="noStrike" cap="none" dirty="0" smtClean="0">
                <a:solidFill>
                  <a:srgbClr val="FFFFFF"/>
                </a:solidFill>
                <a:latin typeface="Roboto"/>
                <a:ea typeface="Roboto"/>
                <a:cs typeface="Roboto"/>
                <a:sym typeface="Roboto"/>
              </a:rPr>
              <a:t>on elementos del </a:t>
            </a:r>
            <a:r>
              <a:rPr lang="en" sz="3000" b="1" i="0" u="none" strike="noStrike" cap="none" dirty="0" smtClean="0">
                <a:solidFill>
                  <a:srgbClr val="FFFFFF"/>
                </a:solidFill>
                <a:latin typeface="Roboto"/>
                <a:ea typeface="Roboto"/>
                <a:cs typeface="Roboto"/>
                <a:sym typeface="Roboto"/>
              </a:rPr>
              <a:t>content</a:t>
            </a:r>
            <a:r>
              <a:rPr lang="en" sz="3000" b="0" i="0" u="none" strike="noStrike" cap="none" dirty="0" smtClean="0">
                <a:solidFill>
                  <a:srgbClr val="FFFFFF"/>
                </a:solidFill>
                <a:latin typeface="Roboto"/>
                <a:ea typeface="Roboto"/>
                <a:cs typeface="Roboto"/>
                <a:sym typeface="Roboto"/>
              </a:rPr>
              <a:t>!</a:t>
            </a:r>
            <a:endParaRPr lang="en" sz="3000" b="0" i="0" u="none" strike="noStrike" cap="none" dirty="0">
              <a:solidFill>
                <a:srgbClr val="FFFFFF"/>
              </a:solidFill>
              <a:latin typeface="Roboto"/>
              <a:ea typeface="Roboto"/>
              <a:cs typeface="Roboto"/>
              <a:sym typeface="Roboto"/>
            </a:endParaRPr>
          </a:p>
        </p:txBody>
      </p:sp>
      <p:pic>
        <p:nvPicPr>
          <p:cNvPr id="472" name="Shape 472"/>
          <p:cNvPicPr preferRelativeResize="0"/>
          <p:nvPr/>
        </p:nvPicPr>
        <p:blipFill rotWithShape="1">
          <a:blip r:embed="rId3">
            <a:alphaModFix/>
          </a:blip>
          <a:srcRect/>
          <a:stretch/>
        </p:blipFill>
        <p:spPr>
          <a:xfrm>
            <a:off x="2838720" y="3070402"/>
            <a:ext cx="962313" cy="588624"/>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4081"/>
        </a:solidFill>
        <a:effectLst/>
      </p:bgPr>
    </p:bg>
    <p:spTree>
      <p:nvGrpSpPr>
        <p:cNvPr id="1" name="Shape 476"/>
        <p:cNvGrpSpPr/>
        <p:nvPr/>
      </p:nvGrpSpPr>
      <p:grpSpPr>
        <a:xfrm>
          <a:off x="0" y="0"/>
          <a:ext cx="0" cy="0"/>
          <a:chOff x="0" y="0"/>
          <a:chExt cx="0" cy="0"/>
        </a:xfrm>
      </p:grpSpPr>
      <p:sp>
        <p:nvSpPr>
          <p:cNvPr id="477" name="Shape 477"/>
          <p:cNvSpPr/>
          <p:nvPr/>
        </p:nvSpPr>
        <p:spPr>
          <a:xfrm>
            <a:off x="730541" y="1905000"/>
            <a:ext cx="7848377" cy="1333500"/>
          </a:xfrm>
          <a:prstGeom prst="rect">
            <a:avLst/>
          </a:prstGeom>
          <a:noFill/>
          <a:ln>
            <a:noFill/>
          </a:ln>
        </p:spPr>
        <p:txBody>
          <a:bodyPr lIns="0" tIns="0" rIns="0" bIns="0" anchor="ctr" anchorCtr="0">
            <a:noAutofit/>
          </a:bodyPr>
          <a:lstStyle/>
          <a:p>
            <a:pPr marL="0" marR="0" lvl="0" indent="0" algn="l" rtl="0">
              <a:spcBef>
                <a:spcPts val="0"/>
              </a:spcBef>
              <a:buSzPct val="25000"/>
              <a:buNone/>
            </a:pPr>
            <a:r>
              <a:rPr lang="en" sz="4500" b="1" i="0" u="none" strike="noStrike" cap="none" dirty="0">
                <a:solidFill>
                  <a:srgbClr val="FFFFFF"/>
                </a:solidFill>
                <a:latin typeface="Roboto"/>
                <a:ea typeface="Roboto"/>
                <a:cs typeface="Roboto"/>
                <a:sym typeface="Roboto"/>
              </a:rPr>
              <a:t>Light DOM</a:t>
            </a:r>
            <a:r>
              <a:rPr lang="en" sz="4500" b="0" i="0" u="none" strike="noStrike" cap="none" dirty="0">
                <a:solidFill>
                  <a:srgbClr val="FFFFFF"/>
                </a:solidFill>
                <a:latin typeface="Roboto"/>
                <a:ea typeface="Roboto"/>
                <a:cs typeface="Roboto"/>
                <a:sym typeface="Roboto"/>
              </a:rPr>
              <a:t> </a:t>
            </a:r>
            <a:r>
              <a:rPr lang="en" sz="4500" b="0" i="0" u="none" strike="noStrike" cap="none" dirty="0" smtClean="0">
                <a:solidFill>
                  <a:srgbClr val="FFFFFF"/>
                </a:solidFill>
                <a:latin typeface="Roboto"/>
                <a:ea typeface="Roboto"/>
                <a:cs typeface="Roboto"/>
                <a:sym typeface="Roboto"/>
              </a:rPr>
              <a:t>– El mundo exterior de </a:t>
            </a:r>
            <a:r>
              <a:rPr lang="en" sz="4500" b="1" i="0" u="none" strike="noStrike" cap="none" dirty="0" smtClean="0">
                <a:solidFill>
                  <a:srgbClr val="FFFFFF"/>
                </a:solidFill>
                <a:latin typeface="Roboto"/>
                <a:ea typeface="Roboto"/>
                <a:cs typeface="Roboto"/>
                <a:sym typeface="Roboto"/>
              </a:rPr>
              <a:t>Local </a:t>
            </a:r>
            <a:r>
              <a:rPr lang="en" sz="4500" b="1" i="0" u="none" strike="noStrike" cap="none" dirty="0">
                <a:solidFill>
                  <a:srgbClr val="FFFFFF"/>
                </a:solidFill>
                <a:latin typeface="Roboto"/>
                <a:ea typeface="Roboto"/>
                <a:cs typeface="Roboto"/>
                <a:sym typeface="Roboto"/>
              </a:rPr>
              <a:t>DOM</a:t>
            </a:r>
          </a:p>
        </p:txBody>
      </p:sp>
    </p:spTree>
  </p:cSld>
  <p:clrMapOvr>
    <a:masterClrMapping/>
  </p:clrMapOvr>
  <p:transition spd="slow">
    <p:cut/>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Shape 482"/>
          <p:cNvSpPr/>
          <p:nvPr/>
        </p:nvSpPr>
        <p:spPr>
          <a:xfrm>
            <a:off x="766610" y="381018"/>
            <a:ext cx="2293583" cy="276225"/>
          </a:xfrm>
          <a:prstGeom prst="rect">
            <a:avLst/>
          </a:prstGeom>
          <a:noFill/>
          <a:ln>
            <a:noFill/>
          </a:ln>
        </p:spPr>
        <p:txBody>
          <a:bodyPr lIns="0" tIns="0" rIns="0" bIns="0" anchor="t" anchorCtr="0">
            <a:noAutofit/>
          </a:bodyPr>
          <a:lstStyle/>
          <a:p>
            <a:pPr marL="0" marR="0" lvl="2" indent="0" algn="l" rtl="0">
              <a:lnSpc>
                <a:spcPct val="90000"/>
              </a:lnSpc>
              <a:spcBef>
                <a:spcPts val="0"/>
              </a:spcBef>
              <a:buSzPct val="25000"/>
              <a:buNone/>
            </a:pPr>
            <a:r>
              <a:rPr lang="en" sz="1900" b="0" i="0" u="none" strike="noStrike" cap="none">
                <a:solidFill>
                  <a:srgbClr val="FFFFFF"/>
                </a:solidFill>
                <a:latin typeface="Roboto"/>
                <a:ea typeface="Roboto"/>
                <a:cs typeface="Roboto"/>
                <a:sym typeface="Roboto"/>
              </a:rPr>
              <a:t>alert-banner.html</a:t>
            </a:r>
          </a:p>
        </p:txBody>
      </p:sp>
      <p:sp>
        <p:nvSpPr>
          <p:cNvPr id="483" name="Shape 483"/>
          <p:cNvSpPr/>
          <p:nvPr/>
        </p:nvSpPr>
        <p:spPr>
          <a:xfrm>
            <a:off x="791842" y="1199673"/>
            <a:ext cx="4515802" cy="3594735"/>
          </a:xfrm>
          <a:prstGeom prst="rect">
            <a:avLst/>
          </a:prstGeom>
          <a:noFill/>
          <a:ln>
            <a:noFill/>
          </a:ln>
        </p:spPr>
        <p:txBody>
          <a:bodyPr lIns="0" tIns="0" rIns="0" bIns="0" anchor="t" anchorCtr="0">
            <a:noAutofit/>
          </a:bodyPr>
          <a:lstStyle/>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&lt;dom-module id=“alert-banner"&gt;</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&lt;template&gt;</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&lt;style&gt;</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.alert { background: blue; color: white; }</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&lt;/style&gt;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7BAAF7"/>
                </a:solidFill>
                <a:latin typeface="Inconsolata"/>
                <a:ea typeface="Inconsolata"/>
                <a:cs typeface="Inconsolata"/>
                <a:sym typeface="Inconsolata"/>
              </a:rPr>
              <a:t>&lt;div</a:t>
            </a: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F06292"/>
                </a:solidFill>
                <a:latin typeface="Inconsolata"/>
                <a:ea typeface="Inconsolata"/>
                <a:cs typeface="Inconsolata"/>
                <a:sym typeface="Inconsolata"/>
              </a:rPr>
              <a:t>class</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57BB8A"/>
                </a:solidFill>
                <a:latin typeface="Inconsolata"/>
                <a:ea typeface="Inconsolata"/>
                <a:cs typeface="Inconsolata"/>
                <a:sym typeface="Inconsolata"/>
              </a:rPr>
              <a:t>“alert”</a:t>
            </a:r>
            <a:r>
              <a:rPr lang="en" sz="1500" b="0" i="0" u="none" strike="noStrike" cap="none">
                <a:solidFill>
                  <a:srgbClr val="7BAAF7"/>
                </a:solidFill>
                <a:latin typeface="Inconsolata"/>
                <a:ea typeface="Inconsolata"/>
                <a:cs typeface="Inconsolata"/>
                <a:sym typeface="Inconsolata"/>
              </a:rPr>
              <a:t>&gt;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7BAAF7"/>
                </a:solidFill>
                <a:latin typeface="Inconsolata"/>
                <a:ea typeface="Inconsolata"/>
                <a:cs typeface="Inconsolata"/>
                <a:sym typeface="Inconsolata"/>
              </a:rPr>
              <a:t>&lt;content</a:t>
            </a: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F06292"/>
                </a:solidFill>
                <a:latin typeface="Inconsolata"/>
                <a:ea typeface="Inconsolata"/>
                <a:cs typeface="Inconsolata"/>
                <a:sym typeface="Inconsolata"/>
              </a:rPr>
              <a:t>select</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57BB8A"/>
                </a:solidFill>
                <a:latin typeface="Inconsolata"/>
                <a:ea typeface="Inconsolata"/>
                <a:cs typeface="Inconsolata"/>
                <a:sym typeface="Inconsolata"/>
              </a:rPr>
              <a:t>“.message”</a:t>
            </a:r>
            <a:r>
              <a:rPr lang="en" sz="1500" b="0" i="0" u="none" strike="noStrike" cap="none">
                <a:solidFill>
                  <a:srgbClr val="7BAAF7"/>
                </a:solidFill>
                <a:latin typeface="Inconsolata"/>
                <a:ea typeface="Inconsolata"/>
                <a:cs typeface="Inconsolata"/>
                <a:sym typeface="Inconsolata"/>
              </a:rPr>
              <a:t>&gt;&lt;/content&gt;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7BAAF7"/>
                </a:solidFill>
                <a:latin typeface="Inconsolata"/>
                <a:ea typeface="Inconsolata"/>
                <a:cs typeface="Inconsolata"/>
                <a:sym typeface="Inconsolata"/>
              </a:rPr>
              <a:t>&lt;/div&gt;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9E9E9E"/>
                </a:solidFill>
                <a:latin typeface="Inconsolata"/>
                <a:ea typeface="Inconsolata"/>
                <a:cs typeface="Inconsolata"/>
                <a:sym typeface="Inconsolata"/>
              </a:rPr>
              <a:t>&lt;/template&gt;</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&lt;script&gt;</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Polymer({</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is: ‘alert-banner'</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&lt;/script&gt;</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&lt;/dom-module&gt;</a:t>
            </a:r>
          </a:p>
        </p:txBody>
      </p:sp>
      <p:sp>
        <p:nvSpPr>
          <p:cNvPr id="484" name="Shape 484"/>
          <p:cNvSpPr/>
          <p:nvPr/>
        </p:nvSpPr>
        <p:spPr>
          <a:xfrm>
            <a:off x="780573" y="849629"/>
            <a:ext cx="4896802" cy="43434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500" b="0" i="0" u="none" strike="noStrike" cap="none">
                <a:solidFill>
                  <a:srgbClr val="9E9E9E"/>
                </a:solidFill>
                <a:latin typeface="Inconsolata"/>
                <a:ea typeface="Inconsolata"/>
                <a:cs typeface="Inconsolata"/>
                <a:sym typeface="Inconsolata"/>
              </a:rPr>
              <a:t>&lt;link rel=“import” href=“../polymer/polymer.html”&gt;</a:t>
            </a:r>
          </a:p>
        </p:txBody>
      </p:sp>
      <p:pic>
        <p:nvPicPr>
          <p:cNvPr id="485" name="Shape 485"/>
          <p:cNvPicPr preferRelativeResize="0"/>
          <p:nvPr/>
        </p:nvPicPr>
        <p:blipFill rotWithShape="1">
          <a:blip r:embed="rId3">
            <a:alphaModFix/>
          </a:blip>
          <a:srcRect/>
          <a:stretch/>
        </p:blipFill>
        <p:spPr>
          <a:xfrm>
            <a:off x="2245518" y="3145631"/>
            <a:ext cx="1598999" cy="14400"/>
          </a:xfrm>
          <a:prstGeom prst="rect">
            <a:avLst/>
          </a:prstGeom>
          <a:noFill/>
          <a:ln>
            <a:noFill/>
          </a:ln>
        </p:spPr>
      </p:pic>
      <p:sp>
        <p:nvSpPr>
          <p:cNvPr id="486" name="Shape 486"/>
          <p:cNvSpPr/>
          <p:nvPr/>
        </p:nvSpPr>
        <p:spPr>
          <a:xfrm>
            <a:off x="3907489" y="3299002"/>
            <a:ext cx="3314399" cy="1376471"/>
          </a:xfrm>
          <a:prstGeom prst="rect">
            <a:avLst/>
          </a:prstGeom>
          <a:noFill/>
          <a:ln>
            <a:noFill/>
          </a:ln>
        </p:spPr>
        <p:txBody>
          <a:bodyPr lIns="0" tIns="0" rIns="0" bIns="0" anchor="t" anchorCtr="0">
            <a:noAutofit/>
          </a:bodyPr>
          <a:lstStyle/>
          <a:p>
            <a:pPr marL="0" marR="0" lvl="0" indent="0" algn="l" rtl="0">
              <a:lnSpc>
                <a:spcPct val="90000"/>
              </a:lnSpc>
              <a:spcBef>
                <a:spcPts val="0"/>
              </a:spcBef>
              <a:buSzPct val="25000"/>
              <a:buNone/>
            </a:pPr>
            <a:r>
              <a:rPr lang="en" sz="3000" b="0" i="0" u="none" strike="noStrike" cap="none" dirty="0" smtClean="0">
                <a:solidFill>
                  <a:srgbClr val="FFFFFF"/>
                </a:solidFill>
                <a:latin typeface="Roboto"/>
                <a:ea typeface="Roboto"/>
                <a:cs typeface="Roboto"/>
                <a:sym typeface="Roboto"/>
              </a:rPr>
              <a:t>Seleccionamos el contenido con </a:t>
            </a:r>
            <a:endParaRPr lang="en" sz="3000" b="0" i="0" u="none" strike="noStrike" cap="none" dirty="0">
              <a:solidFill>
                <a:srgbClr val="FFFFFF"/>
              </a:solidFill>
              <a:latin typeface="Roboto"/>
              <a:ea typeface="Roboto"/>
              <a:cs typeface="Roboto"/>
              <a:sym typeface="Roboto"/>
            </a:endParaRPr>
          </a:p>
          <a:p>
            <a:pPr marL="0" marR="0" lvl="0" indent="0" algn="l" rtl="0">
              <a:lnSpc>
                <a:spcPct val="90000"/>
              </a:lnSpc>
              <a:spcBef>
                <a:spcPts val="0"/>
              </a:spcBef>
              <a:buSzPct val="25000"/>
              <a:buNone/>
            </a:pPr>
            <a:r>
              <a:rPr lang="en" sz="4100" b="1" i="1" u="none" strike="noStrike" cap="none" dirty="0">
                <a:solidFill>
                  <a:srgbClr val="FFFFFF"/>
                </a:solidFill>
                <a:latin typeface="Roboto"/>
                <a:ea typeface="Roboto"/>
                <a:cs typeface="Roboto"/>
                <a:sym typeface="Roboto"/>
              </a:rPr>
              <a:t>CSS selectors</a:t>
            </a:r>
          </a:p>
        </p:txBody>
      </p:sp>
      <p:pic>
        <p:nvPicPr>
          <p:cNvPr id="487" name="Shape 487"/>
          <p:cNvPicPr preferRelativeResize="0"/>
          <p:nvPr/>
        </p:nvPicPr>
        <p:blipFill rotWithShape="1">
          <a:blip r:embed="rId4">
            <a:alphaModFix/>
          </a:blip>
          <a:srcRect/>
          <a:stretch/>
        </p:blipFill>
        <p:spPr>
          <a:xfrm>
            <a:off x="2838720" y="3299002"/>
            <a:ext cx="962400" cy="58859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p:nvPr/>
        </p:nvSpPr>
        <p:spPr>
          <a:xfrm>
            <a:off x="6874" y="-4522470"/>
            <a:ext cx="13655858" cy="13764578"/>
          </a:xfrm>
          <a:prstGeom prst="rect">
            <a:avLst/>
          </a:prstGeom>
          <a:noFill/>
          <a:ln>
            <a:noFill/>
          </a:ln>
        </p:spPr>
        <p:txBody>
          <a:bodyPr lIns="0" tIns="0" rIns="0" bIns="0" anchor="t" anchorCtr="0">
            <a:noAutofit/>
          </a:bodyPr>
          <a:lstStyle/>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&lt;body unresolved&gt;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&lt;nav&gt;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&lt;header&gt;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&lt;ul&gt;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&lt;li&gt;&lt;a href="#"&gt;About us&lt;/a&gt;&lt;/li&gt;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&lt;li&gt;&lt;a href="#"&gt;Make a reservation&lt;/a&gt;&lt;/li&gt;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&lt;li&gt;&lt;a href="#"&gt;Contact&lt;/a&gt;&lt;/li&gt;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&lt;/ul&gt;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&lt;/header&gt;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&lt;/nav&gt;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&lt;main&gt;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&lt;h1 class="logo"&gt;Polymer!&lt;/h1&gt;</a:t>
            </a:r>
          </a:p>
          <a:p>
            <a:pPr marL="0" marR="0" lvl="0" indent="0" algn="l" rtl="0">
              <a:lnSpc>
                <a:spcPct val="120000"/>
              </a:lnSpc>
              <a:spcBef>
                <a:spcPts val="0"/>
              </a:spcBef>
              <a:buSzPct val="25000"/>
              <a:buNone/>
            </a:pPr>
            <a:r>
              <a:rPr lang="en" sz="3000" b="0" i="0" u="none" strike="noStrike" cap="none">
                <a:latin typeface="Inconsolata"/>
                <a:ea typeface="Inconsolata"/>
                <a:cs typeface="Inconsolata"/>
                <a:sym typeface="Inconsolata"/>
              </a:rPr>
              <a:t>    </a:t>
            </a:r>
            <a:r>
              <a:rPr lang="en" sz="3000" b="0" i="0" u="none" strike="noStrike" cap="none">
                <a:solidFill>
                  <a:srgbClr val="4285F4"/>
                </a:solidFill>
                <a:latin typeface="Inconsolata"/>
                <a:ea typeface="Inconsolata"/>
                <a:cs typeface="Inconsolata"/>
                <a:sym typeface="Inconsolata"/>
              </a:rPr>
              <a:t>&lt;alert-banner&gt;&lt;/alert-banner&gt;</a:t>
            </a:r>
          </a:p>
          <a:p>
            <a:pPr marL="0" marR="0" lvl="0" indent="0" algn="l" rtl="0">
              <a:lnSpc>
                <a:spcPct val="120000"/>
              </a:lnSpc>
              <a:spcBef>
                <a:spcPts val="0"/>
              </a:spcBef>
              <a:buSzPct val="25000"/>
              <a:buNone/>
            </a:pPr>
            <a:r>
              <a:rPr lang="en" sz="3000" b="0" i="0" u="none" strike="noStrike" cap="none">
                <a:latin typeface="Inconsolata"/>
                <a:ea typeface="Inconsolata"/>
                <a:cs typeface="Inconsolata"/>
                <a:sym typeface="Inconsolata"/>
              </a:rPr>
              <a:t>    </a:t>
            </a:r>
            <a:r>
              <a:rPr lang="en" sz="3000" b="0" i="0" u="none" strike="noStrike" cap="none">
                <a:solidFill>
                  <a:srgbClr val="BDBDBD"/>
                </a:solidFill>
                <a:latin typeface="Inconsolata"/>
                <a:ea typeface="Inconsolata"/>
                <a:cs typeface="Inconsolata"/>
                <a:sym typeface="Inconsolata"/>
              </a:rPr>
              <a:t>&lt;section&gt;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&lt;article class="top-story"&gt;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&lt;img src="headline.jpg"/&gt;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&lt;p&gt;Lorem ipsum dolor sit amet…&lt;/p&gt;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&lt;/article&gt;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&lt;article class="breaking-news"&gt;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&lt;img src="breaking.jpg" alt="Important new images" /&gt;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&lt;p&gt;Lorem ipsum dolor sit amet, consectetur adipisicing elit...&lt;/p&gt;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&lt;/article&gt;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&lt;/section&gt;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&lt;/main&gt;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&lt;/body&gt;</a:t>
            </a:r>
          </a:p>
        </p:txBody>
      </p:sp>
    </p:spTree>
  </p:cSld>
  <p:clrMapOvr>
    <a:masterClrMapping/>
  </p:clrMapOvr>
  <p:transition spd="slow">
    <p:cut/>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Shape 497"/>
          <p:cNvSpPr/>
          <p:nvPr/>
        </p:nvSpPr>
        <p:spPr>
          <a:xfrm>
            <a:off x="6874" y="-4522470"/>
            <a:ext cx="13655858" cy="15890559"/>
          </a:xfrm>
          <a:prstGeom prst="rect">
            <a:avLst/>
          </a:prstGeom>
          <a:noFill/>
          <a:ln>
            <a:noFill/>
          </a:ln>
        </p:spPr>
        <p:txBody>
          <a:bodyPr lIns="0" tIns="0" rIns="0" bIns="0" anchor="t" anchorCtr="0">
            <a:noAutofit/>
          </a:bodyPr>
          <a:lstStyle/>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&lt;body unresolved&gt;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&lt;nav&gt;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&lt;header&gt;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&lt;ul&gt;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&lt;li&gt;&lt;a href="#"&gt;About us&lt;/a&gt;&lt;/li&gt;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&lt;li&gt;&lt;a href="#"&gt;Make a reservation&lt;/a&gt;&lt;/li&gt;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&lt;li&gt;&lt;a href="#"&gt;Contact&lt;/a&gt;&lt;/li&gt;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&lt;/ul&gt;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&lt;/header&gt;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&lt;/nav&gt;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&lt;main&gt;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&lt;h1 class="logo"&gt;Polymer!&lt;/h1&gt;</a:t>
            </a:r>
          </a:p>
          <a:p>
            <a:pPr marL="0" marR="0" lvl="0" indent="0" algn="l" rtl="0">
              <a:lnSpc>
                <a:spcPct val="120000"/>
              </a:lnSpc>
              <a:spcBef>
                <a:spcPts val="0"/>
              </a:spcBef>
              <a:buSzPct val="25000"/>
              <a:buNone/>
            </a:pPr>
            <a:r>
              <a:rPr lang="en" sz="3000" b="0" i="0" u="none" strike="noStrike" cap="none">
                <a:latin typeface="Inconsolata"/>
                <a:ea typeface="Inconsolata"/>
                <a:cs typeface="Inconsolata"/>
                <a:sym typeface="Inconsolata"/>
              </a:rPr>
              <a:t>    </a:t>
            </a:r>
            <a:r>
              <a:rPr lang="en" sz="3000" b="0" i="0" u="none" strike="noStrike" cap="none">
                <a:solidFill>
                  <a:srgbClr val="4285F4"/>
                </a:solidFill>
                <a:latin typeface="Inconsolata"/>
                <a:ea typeface="Inconsolata"/>
                <a:cs typeface="Inconsolata"/>
                <a:sym typeface="Inconsolata"/>
              </a:rPr>
              <a:t>&lt;alert-banner&gt;</a:t>
            </a:r>
          </a:p>
          <a:p>
            <a:pPr marL="0" marR="0" lvl="0" indent="0" algn="l" rtl="0">
              <a:lnSpc>
                <a:spcPct val="120000"/>
              </a:lnSpc>
              <a:spcBef>
                <a:spcPts val="0"/>
              </a:spcBef>
              <a:buSzPct val="25000"/>
              <a:buNone/>
            </a:pPr>
            <a:r>
              <a:rPr lang="en" sz="3000" b="0" i="0" u="none" strike="noStrike" cap="none">
                <a:latin typeface="Inconsolata"/>
                <a:ea typeface="Inconsolata"/>
                <a:cs typeface="Inconsolata"/>
                <a:sym typeface="Inconsolata"/>
              </a:rPr>
              <a:t>      </a:t>
            </a:r>
            <a:r>
              <a:rPr lang="en" sz="3000" b="0" i="0" u="none" strike="noStrike" cap="none">
                <a:solidFill>
                  <a:srgbClr val="4285F4"/>
                </a:solidFill>
                <a:latin typeface="Inconsolata"/>
                <a:ea typeface="Inconsolata"/>
                <a:cs typeface="Inconsolata"/>
                <a:sym typeface="Inconsolata"/>
              </a:rPr>
              <a:t>&lt;span</a:t>
            </a:r>
            <a:r>
              <a:rPr lang="en" sz="3000" b="0" i="0" u="none" strike="noStrike" cap="none">
                <a:latin typeface="Inconsolata"/>
                <a:ea typeface="Inconsolata"/>
                <a:cs typeface="Inconsolata"/>
                <a:sym typeface="Inconsolata"/>
              </a:rPr>
              <a:t> </a:t>
            </a:r>
            <a:r>
              <a:rPr lang="en" sz="3000" b="0" i="0" u="none" strike="noStrike" cap="none">
                <a:solidFill>
                  <a:srgbClr val="E92663"/>
                </a:solidFill>
                <a:latin typeface="Inconsolata"/>
                <a:ea typeface="Inconsolata"/>
                <a:cs typeface="Inconsolata"/>
                <a:sym typeface="Inconsolata"/>
              </a:rPr>
              <a:t>class</a:t>
            </a:r>
            <a:r>
              <a:rPr lang="en" sz="3000" b="0" i="0" u="none" strike="noStrike" cap="none">
                <a:solidFill>
                  <a:srgbClr val="A3A3A3"/>
                </a:solidFill>
                <a:latin typeface="Inconsolata"/>
                <a:ea typeface="Inconsolata"/>
                <a:cs typeface="Inconsolata"/>
                <a:sym typeface="Inconsolata"/>
              </a:rPr>
              <a:t>=</a:t>
            </a:r>
            <a:r>
              <a:rPr lang="en" sz="3000" b="0" i="0" u="none" strike="noStrike" cap="none">
                <a:solidFill>
                  <a:srgbClr val="0E9D58"/>
                </a:solidFill>
                <a:latin typeface="Inconsolata"/>
                <a:ea typeface="Inconsolata"/>
                <a:cs typeface="Inconsolata"/>
                <a:sym typeface="Inconsolata"/>
              </a:rPr>
              <a:t>“message”</a:t>
            </a:r>
            <a:r>
              <a:rPr lang="en" sz="3000" b="0" i="0" u="none" strike="noStrike" cap="none">
                <a:solidFill>
                  <a:srgbClr val="4285F4"/>
                </a:solidFill>
                <a:latin typeface="Inconsolata"/>
                <a:ea typeface="Inconsolata"/>
                <a:cs typeface="Inconsolata"/>
                <a:sym typeface="Inconsolata"/>
              </a:rPr>
              <a:t>&gt;</a:t>
            </a:r>
          </a:p>
          <a:p>
            <a:pPr marL="0" marR="0" lvl="0" indent="0" algn="l" rtl="0">
              <a:lnSpc>
                <a:spcPct val="120000"/>
              </a:lnSpc>
              <a:spcBef>
                <a:spcPts val="0"/>
              </a:spcBef>
              <a:buSzPct val="25000"/>
              <a:buNone/>
            </a:pPr>
            <a:r>
              <a:rPr lang="en" sz="3000" b="0" i="0" u="none" strike="noStrike" cap="none">
                <a:latin typeface="Inconsolata"/>
                <a:ea typeface="Inconsolata"/>
                <a:cs typeface="Inconsolata"/>
                <a:sym typeface="Inconsolata"/>
              </a:rPr>
              <a:t>        Success! Your first component!</a:t>
            </a:r>
          </a:p>
          <a:p>
            <a:pPr marL="0" marR="0" lvl="0" indent="0" algn="l" rtl="0">
              <a:lnSpc>
                <a:spcPct val="120000"/>
              </a:lnSpc>
              <a:spcBef>
                <a:spcPts val="0"/>
              </a:spcBef>
              <a:buSzPct val="25000"/>
              <a:buNone/>
            </a:pPr>
            <a:r>
              <a:rPr lang="en" sz="3000" b="0" i="0" u="none" strike="noStrike" cap="none">
                <a:latin typeface="Inconsolata"/>
                <a:ea typeface="Inconsolata"/>
                <a:cs typeface="Inconsolata"/>
                <a:sym typeface="Inconsolata"/>
              </a:rPr>
              <a:t>      </a:t>
            </a:r>
            <a:r>
              <a:rPr lang="en" sz="3000" b="0" i="0" u="none" strike="noStrike" cap="none">
                <a:solidFill>
                  <a:srgbClr val="4285F4"/>
                </a:solidFill>
                <a:latin typeface="Inconsolata"/>
                <a:ea typeface="Inconsolata"/>
                <a:cs typeface="Inconsolata"/>
                <a:sym typeface="Inconsolata"/>
              </a:rPr>
              <a:t>&lt;/span&gt;</a:t>
            </a:r>
          </a:p>
          <a:p>
            <a:pPr marL="0" marR="0" lvl="0" indent="0" algn="l" rtl="0">
              <a:lnSpc>
                <a:spcPct val="120000"/>
              </a:lnSpc>
              <a:spcBef>
                <a:spcPts val="0"/>
              </a:spcBef>
              <a:buSzPct val="25000"/>
              <a:buNone/>
            </a:pPr>
            <a:r>
              <a:rPr lang="en" sz="3000" b="0" i="0" u="none" strike="noStrike" cap="none">
                <a:latin typeface="Inconsolata"/>
                <a:ea typeface="Inconsolata"/>
                <a:cs typeface="Inconsolata"/>
                <a:sym typeface="Inconsolata"/>
              </a:rPr>
              <a:t>    </a:t>
            </a:r>
            <a:r>
              <a:rPr lang="en" sz="3000" b="0" i="0" u="none" strike="noStrike" cap="none">
                <a:solidFill>
                  <a:srgbClr val="4285F4"/>
                </a:solidFill>
                <a:latin typeface="Inconsolata"/>
                <a:ea typeface="Inconsolata"/>
                <a:cs typeface="Inconsolata"/>
                <a:sym typeface="Inconsolata"/>
              </a:rPr>
              <a:t>&lt;/alert-banner&gt;</a:t>
            </a:r>
          </a:p>
          <a:p>
            <a:pPr marL="0" marR="0" lvl="0" indent="0" algn="l" rtl="0">
              <a:lnSpc>
                <a:spcPct val="120000"/>
              </a:lnSpc>
              <a:spcBef>
                <a:spcPts val="0"/>
              </a:spcBef>
              <a:buSzPct val="25000"/>
              <a:buNone/>
            </a:pPr>
            <a:r>
              <a:rPr lang="en" sz="3000" b="0" i="0" u="none" strike="noStrike" cap="none">
                <a:latin typeface="Inconsolata"/>
                <a:ea typeface="Inconsolata"/>
                <a:cs typeface="Inconsolata"/>
                <a:sym typeface="Inconsolata"/>
              </a:rPr>
              <a:t>    </a:t>
            </a:r>
            <a:r>
              <a:rPr lang="en" sz="3000" b="0" i="0" u="none" strike="noStrike" cap="none">
                <a:solidFill>
                  <a:srgbClr val="BDBDBD"/>
                </a:solidFill>
                <a:latin typeface="Inconsolata"/>
                <a:ea typeface="Inconsolata"/>
                <a:cs typeface="Inconsolata"/>
                <a:sym typeface="Inconsolata"/>
              </a:rPr>
              <a:t>&lt;section&gt;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&lt;article class="top-story"&gt;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&lt;img src="headline.jpg"/&gt;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&lt;p&gt;Lorem ipsum dolor sit amet…&lt;/p&gt;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&lt;/article&gt;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&lt;article class="breaking-news"&gt;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&lt;img src="breaking.jpg" alt="Important new images" /&gt;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&lt;p&gt;Lorem ipsum dolor sit amet, consectetur adipisicing elit...&lt;/p&gt;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&lt;/article&gt;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&lt;/section&gt;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&lt;/main&gt;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&lt;/body&gt;</a:t>
            </a:r>
          </a:p>
        </p:txBody>
      </p:sp>
    </p:spTree>
  </p:cSld>
  <p:clrMapOvr>
    <a:masterClrMapping/>
  </p:clrMapOvr>
  <p:transition spd="slow">
    <p:cut/>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Shape 502"/>
          <p:cNvSpPr/>
          <p:nvPr/>
        </p:nvSpPr>
        <p:spPr>
          <a:xfrm>
            <a:off x="6874" y="-4522470"/>
            <a:ext cx="13655858" cy="15890559"/>
          </a:xfrm>
          <a:prstGeom prst="rect">
            <a:avLst/>
          </a:prstGeom>
          <a:noFill/>
          <a:ln>
            <a:noFill/>
          </a:ln>
        </p:spPr>
        <p:txBody>
          <a:bodyPr lIns="0" tIns="0" rIns="0" bIns="0" anchor="t" anchorCtr="0">
            <a:noAutofit/>
          </a:bodyPr>
          <a:lstStyle/>
          <a:p>
            <a:pPr marL="0" marR="0" lvl="0" indent="0" algn="l" rtl="0">
              <a:lnSpc>
                <a:spcPct val="120000"/>
              </a:lnSpc>
              <a:spcBef>
                <a:spcPts val="0"/>
              </a:spcBef>
              <a:buSzPct val="25000"/>
              <a:buNone/>
            </a:pPr>
            <a:r>
              <a:rPr lang="en" sz="3000" b="0" i="0" u="none" strike="noStrike" cap="none">
                <a:solidFill>
                  <a:srgbClr val="EEEEEE"/>
                </a:solidFill>
                <a:latin typeface="Inconsolata"/>
                <a:ea typeface="Inconsolata"/>
                <a:cs typeface="Inconsolata"/>
                <a:sym typeface="Inconsolata"/>
              </a:rPr>
              <a:t>&lt;body unresolved&gt;</a:t>
            </a:r>
          </a:p>
          <a:p>
            <a:pPr marL="0" marR="0" lvl="0" indent="0" algn="l" rtl="0">
              <a:lnSpc>
                <a:spcPct val="120000"/>
              </a:lnSpc>
              <a:spcBef>
                <a:spcPts val="0"/>
              </a:spcBef>
              <a:buSzPct val="25000"/>
              <a:buNone/>
            </a:pPr>
            <a:r>
              <a:rPr lang="en" sz="3000" b="0" i="0" u="none" strike="noStrike" cap="none">
                <a:solidFill>
                  <a:srgbClr val="EEEEEE"/>
                </a:solidFill>
                <a:latin typeface="Inconsolata"/>
                <a:ea typeface="Inconsolata"/>
                <a:cs typeface="Inconsolata"/>
                <a:sym typeface="Inconsolata"/>
              </a:rPr>
              <a:t>  &lt;nav&gt;</a:t>
            </a:r>
          </a:p>
          <a:p>
            <a:pPr marL="0" marR="0" lvl="0" indent="0" algn="l" rtl="0">
              <a:lnSpc>
                <a:spcPct val="120000"/>
              </a:lnSpc>
              <a:spcBef>
                <a:spcPts val="0"/>
              </a:spcBef>
              <a:buSzPct val="25000"/>
              <a:buNone/>
            </a:pPr>
            <a:r>
              <a:rPr lang="en" sz="3000" b="0" i="0" u="none" strike="noStrike" cap="none">
                <a:solidFill>
                  <a:srgbClr val="EEEEEE"/>
                </a:solidFill>
                <a:latin typeface="Inconsolata"/>
                <a:ea typeface="Inconsolata"/>
                <a:cs typeface="Inconsolata"/>
                <a:sym typeface="Inconsolata"/>
              </a:rPr>
              <a:t>    &lt;header&gt;</a:t>
            </a:r>
          </a:p>
          <a:p>
            <a:pPr marL="0" marR="0" lvl="0" indent="0" algn="l" rtl="0">
              <a:lnSpc>
                <a:spcPct val="120000"/>
              </a:lnSpc>
              <a:spcBef>
                <a:spcPts val="0"/>
              </a:spcBef>
              <a:buSzPct val="25000"/>
              <a:buNone/>
            </a:pPr>
            <a:r>
              <a:rPr lang="en" sz="3000" b="0" i="0" u="none" strike="noStrike" cap="none">
                <a:solidFill>
                  <a:srgbClr val="EEEEEE"/>
                </a:solidFill>
                <a:latin typeface="Inconsolata"/>
                <a:ea typeface="Inconsolata"/>
                <a:cs typeface="Inconsolata"/>
                <a:sym typeface="Inconsolata"/>
              </a:rPr>
              <a:t>      &lt;ul&gt;</a:t>
            </a:r>
          </a:p>
          <a:p>
            <a:pPr marL="0" marR="0" lvl="0" indent="0" algn="l" rtl="0">
              <a:lnSpc>
                <a:spcPct val="120000"/>
              </a:lnSpc>
              <a:spcBef>
                <a:spcPts val="0"/>
              </a:spcBef>
              <a:buSzPct val="25000"/>
              <a:buNone/>
            </a:pPr>
            <a:r>
              <a:rPr lang="en" sz="3000" b="0" i="0" u="none" strike="noStrike" cap="none">
                <a:solidFill>
                  <a:srgbClr val="EEEEEE"/>
                </a:solidFill>
                <a:latin typeface="Inconsolata"/>
                <a:ea typeface="Inconsolata"/>
                <a:cs typeface="Inconsolata"/>
                <a:sym typeface="Inconsolata"/>
              </a:rPr>
              <a:t>        &lt;li&gt;&lt;a href="#"&gt;About us&lt;/a&gt;&lt;/li&gt;</a:t>
            </a:r>
          </a:p>
          <a:p>
            <a:pPr marL="0" marR="0" lvl="0" indent="0" algn="l" rtl="0">
              <a:lnSpc>
                <a:spcPct val="120000"/>
              </a:lnSpc>
              <a:spcBef>
                <a:spcPts val="0"/>
              </a:spcBef>
              <a:buSzPct val="25000"/>
              <a:buNone/>
            </a:pPr>
            <a:r>
              <a:rPr lang="en" sz="3000" b="0" i="0" u="none" strike="noStrike" cap="none">
                <a:solidFill>
                  <a:srgbClr val="EEEEEE"/>
                </a:solidFill>
                <a:latin typeface="Inconsolata"/>
                <a:ea typeface="Inconsolata"/>
                <a:cs typeface="Inconsolata"/>
                <a:sym typeface="Inconsolata"/>
              </a:rPr>
              <a:t>        &lt;li&gt;&lt;a href="#"&gt;Make a reservation&lt;/a&gt;&lt;/li&gt;</a:t>
            </a:r>
          </a:p>
          <a:p>
            <a:pPr marL="0" marR="0" lvl="0" indent="0" algn="l" rtl="0">
              <a:lnSpc>
                <a:spcPct val="120000"/>
              </a:lnSpc>
              <a:spcBef>
                <a:spcPts val="0"/>
              </a:spcBef>
              <a:buSzPct val="25000"/>
              <a:buNone/>
            </a:pPr>
            <a:r>
              <a:rPr lang="en" sz="3000" b="0" i="0" u="none" strike="noStrike" cap="none">
                <a:solidFill>
                  <a:srgbClr val="EEEEEE"/>
                </a:solidFill>
                <a:latin typeface="Inconsolata"/>
                <a:ea typeface="Inconsolata"/>
                <a:cs typeface="Inconsolata"/>
                <a:sym typeface="Inconsolata"/>
              </a:rPr>
              <a:t>        &lt;li&gt;&lt;a href="#"&gt;Contact&lt;/a&gt;&lt;/li&gt;</a:t>
            </a:r>
          </a:p>
          <a:p>
            <a:pPr marL="0" marR="0" lvl="0" indent="0" algn="l" rtl="0">
              <a:lnSpc>
                <a:spcPct val="120000"/>
              </a:lnSpc>
              <a:spcBef>
                <a:spcPts val="0"/>
              </a:spcBef>
              <a:buSzPct val="25000"/>
              <a:buNone/>
            </a:pPr>
            <a:r>
              <a:rPr lang="en" sz="3000" b="0" i="0" u="none" strike="noStrike" cap="none">
                <a:solidFill>
                  <a:srgbClr val="EEEEEE"/>
                </a:solidFill>
                <a:latin typeface="Inconsolata"/>
                <a:ea typeface="Inconsolata"/>
                <a:cs typeface="Inconsolata"/>
                <a:sym typeface="Inconsolata"/>
              </a:rPr>
              <a:t>      &lt;/ul&gt;</a:t>
            </a:r>
          </a:p>
          <a:p>
            <a:pPr marL="0" marR="0" lvl="0" indent="0" algn="l" rtl="0">
              <a:lnSpc>
                <a:spcPct val="120000"/>
              </a:lnSpc>
              <a:spcBef>
                <a:spcPts val="0"/>
              </a:spcBef>
              <a:buSzPct val="25000"/>
              <a:buNone/>
            </a:pPr>
            <a:r>
              <a:rPr lang="en" sz="3000" b="0" i="0" u="none" strike="noStrike" cap="none">
                <a:solidFill>
                  <a:srgbClr val="EEEEEE"/>
                </a:solidFill>
                <a:latin typeface="Inconsolata"/>
                <a:ea typeface="Inconsolata"/>
                <a:cs typeface="Inconsolata"/>
                <a:sym typeface="Inconsolata"/>
              </a:rPr>
              <a:t>    &lt;/header&gt;</a:t>
            </a:r>
          </a:p>
          <a:p>
            <a:pPr marL="0" marR="0" lvl="0" indent="0" algn="l" rtl="0">
              <a:lnSpc>
                <a:spcPct val="120000"/>
              </a:lnSpc>
              <a:spcBef>
                <a:spcPts val="0"/>
              </a:spcBef>
              <a:buSzPct val="25000"/>
              <a:buNone/>
            </a:pPr>
            <a:r>
              <a:rPr lang="en" sz="3000" b="0" i="0" u="none" strike="noStrike" cap="none">
                <a:solidFill>
                  <a:srgbClr val="EEEEEE"/>
                </a:solidFill>
                <a:latin typeface="Inconsolata"/>
                <a:ea typeface="Inconsolata"/>
                <a:cs typeface="Inconsolata"/>
                <a:sym typeface="Inconsolata"/>
              </a:rPr>
              <a:t>  &lt;/nav&gt;</a:t>
            </a:r>
          </a:p>
          <a:p>
            <a:pPr marL="0" marR="0" lvl="0" indent="0" algn="l" rtl="0">
              <a:lnSpc>
                <a:spcPct val="120000"/>
              </a:lnSpc>
              <a:spcBef>
                <a:spcPts val="0"/>
              </a:spcBef>
              <a:buSzPct val="25000"/>
              <a:buNone/>
            </a:pPr>
            <a:r>
              <a:rPr lang="en" sz="3000" b="0" i="0" u="none" strike="noStrike" cap="none">
                <a:solidFill>
                  <a:srgbClr val="EEEEEE"/>
                </a:solidFill>
                <a:latin typeface="Inconsolata"/>
                <a:ea typeface="Inconsolata"/>
                <a:cs typeface="Inconsolata"/>
                <a:sym typeface="Inconsolata"/>
              </a:rPr>
              <a:t>  &lt;main&gt;</a:t>
            </a:r>
          </a:p>
          <a:p>
            <a:pPr marL="0" marR="0" lvl="0" indent="0" algn="l" rtl="0">
              <a:lnSpc>
                <a:spcPct val="120000"/>
              </a:lnSpc>
              <a:spcBef>
                <a:spcPts val="0"/>
              </a:spcBef>
              <a:buSzPct val="25000"/>
              <a:buNone/>
            </a:pPr>
            <a:r>
              <a:rPr lang="en" sz="3000" b="0" i="0" u="none" strike="noStrike" cap="none">
                <a:solidFill>
                  <a:srgbClr val="EEEEEE"/>
                </a:solidFill>
                <a:latin typeface="Inconsolata"/>
                <a:ea typeface="Inconsolata"/>
                <a:cs typeface="Inconsolata"/>
                <a:sym typeface="Inconsolata"/>
              </a:rPr>
              <a:t>    &lt;h1 class="logo"&gt;Polymer!&lt;/h1&gt;</a:t>
            </a:r>
          </a:p>
          <a:p>
            <a:pPr marL="0" marR="0" lvl="0" indent="0" algn="l" rtl="0">
              <a:lnSpc>
                <a:spcPct val="120000"/>
              </a:lnSpc>
              <a:spcBef>
                <a:spcPts val="0"/>
              </a:spcBef>
              <a:buSzPct val="25000"/>
              <a:buNone/>
            </a:pPr>
            <a:r>
              <a:rPr lang="en" sz="3000" b="0" i="0" u="none" strike="noStrike" cap="none">
                <a:solidFill>
                  <a:srgbClr val="EEEEEE"/>
                </a:solidFill>
                <a:latin typeface="Inconsolata"/>
                <a:ea typeface="Inconsolata"/>
                <a:cs typeface="Inconsolata"/>
                <a:sym typeface="Inconsolata"/>
              </a:rPr>
              <a:t>    &lt;alert-banner&gt;</a:t>
            </a:r>
          </a:p>
          <a:p>
            <a:pPr marL="0" marR="0" lvl="0" indent="0" algn="l" rtl="0">
              <a:lnSpc>
                <a:spcPct val="120000"/>
              </a:lnSpc>
              <a:spcBef>
                <a:spcPts val="0"/>
              </a:spcBef>
              <a:buSzPct val="25000"/>
              <a:buNone/>
            </a:pPr>
            <a:r>
              <a:rPr lang="en" sz="3000" b="0" i="0" u="none" strike="noStrike" cap="none">
                <a:solidFill>
                  <a:srgbClr val="EEEEEE"/>
                </a:solidFill>
                <a:latin typeface="Inconsolata"/>
                <a:ea typeface="Inconsolata"/>
                <a:cs typeface="Inconsolata"/>
                <a:sym typeface="Inconsolata"/>
              </a:rPr>
              <a:t>      &lt;span</a:t>
            </a:r>
            <a:r>
              <a:rPr lang="en" sz="3000" b="0" i="0" u="none" strike="noStrike" cap="none">
                <a:latin typeface="Inconsolata"/>
                <a:ea typeface="Inconsolata"/>
                <a:cs typeface="Inconsolata"/>
                <a:sym typeface="Inconsolata"/>
              </a:rPr>
              <a:t> </a:t>
            </a:r>
            <a:r>
              <a:rPr lang="en" sz="3000" b="0" i="0" u="none" strike="noStrike" cap="none">
                <a:solidFill>
                  <a:srgbClr val="E92663"/>
                </a:solidFill>
                <a:latin typeface="Inconsolata"/>
                <a:ea typeface="Inconsolata"/>
                <a:cs typeface="Inconsolata"/>
                <a:sym typeface="Inconsolata"/>
              </a:rPr>
              <a:t>class</a:t>
            </a:r>
            <a:r>
              <a:rPr lang="en" sz="3000" b="0" i="0" u="none" strike="noStrike" cap="none">
                <a:solidFill>
                  <a:srgbClr val="A3A3A3"/>
                </a:solidFill>
                <a:latin typeface="Inconsolata"/>
                <a:ea typeface="Inconsolata"/>
                <a:cs typeface="Inconsolata"/>
                <a:sym typeface="Inconsolata"/>
              </a:rPr>
              <a:t>=</a:t>
            </a:r>
            <a:r>
              <a:rPr lang="en" sz="3000" b="0" i="0" u="none" strike="noStrike" cap="none">
                <a:solidFill>
                  <a:srgbClr val="0E9D58"/>
                </a:solidFill>
                <a:latin typeface="Inconsolata"/>
                <a:ea typeface="Inconsolata"/>
                <a:cs typeface="Inconsolata"/>
                <a:sym typeface="Inconsolata"/>
              </a:rPr>
              <a:t>“message”</a:t>
            </a:r>
            <a:r>
              <a:rPr lang="en" sz="3000" b="0" i="0" u="none" strike="noStrike" cap="none">
                <a:solidFill>
                  <a:srgbClr val="4285F4"/>
                </a:solidFill>
                <a:latin typeface="Inconsolata"/>
                <a:ea typeface="Inconsolata"/>
                <a:cs typeface="Inconsolata"/>
                <a:sym typeface="Inconsolata"/>
              </a:rPr>
              <a:t>&gt;</a:t>
            </a:r>
          </a:p>
          <a:p>
            <a:pPr marL="0" marR="0" lvl="0" indent="0" algn="l" rtl="0">
              <a:lnSpc>
                <a:spcPct val="120000"/>
              </a:lnSpc>
              <a:spcBef>
                <a:spcPts val="0"/>
              </a:spcBef>
              <a:buSzPct val="25000"/>
              <a:buNone/>
            </a:pPr>
            <a:r>
              <a:rPr lang="en" sz="3000" b="0" i="0" u="none" strike="noStrike" cap="none">
                <a:latin typeface="Inconsolata"/>
                <a:ea typeface="Inconsolata"/>
                <a:cs typeface="Inconsolata"/>
                <a:sym typeface="Inconsolata"/>
              </a:rPr>
              <a:t>        Success! Your first component!</a:t>
            </a:r>
          </a:p>
          <a:p>
            <a:pPr marL="0" marR="0" lvl="0" indent="0" algn="l" rtl="0">
              <a:lnSpc>
                <a:spcPct val="120000"/>
              </a:lnSpc>
              <a:spcBef>
                <a:spcPts val="0"/>
              </a:spcBef>
              <a:buSzPct val="25000"/>
              <a:buNone/>
            </a:pPr>
            <a:r>
              <a:rPr lang="en" sz="3000" b="0" i="0" u="none" strike="noStrike" cap="none">
                <a:latin typeface="Inconsolata"/>
                <a:ea typeface="Inconsolata"/>
                <a:cs typeface="Inconsolata"/>
                <a:sym typeface="Inconsolata"/>
              </a:rPr>
              <a:t>      </a:t>
            </a:r>
            <a:r>
              <a:rPr lang="en" sz="3000" b="0" i="0" u="none" strike="noStrike" cap="none">
                <a:solidFill>
                  <a:srgbClr val="EEEEEE"/>
                </a:solidFill>
                <a:latin typeface="Inconsolata"/>
                <a:ea typeface="Inconsolata"/>
                <a:cs typeface="Inconsolata"/>
                <a:sym typeface="Inconsolata"/>
              </a:rPr>
              <a:t>&lt;/span&gt;</a:t>
            </a:r>
          </a:p>
          <a:p>
            <a:pPr marL="0" marR="0" lvl="0" indent="0" algn="l" rtl="0">
              <a:lnSpc>
                <a:spcPct val="120000"/>
              </a:lnSpc>
              <a:spcBef>
                <a:spcPts val="0"/>
              </a:spcBef>
              <a:buSzPct val="25000"/>
              <a:buNone/>
            </a:pPr>
            <a:r>
              <a:rPr lang="en" sz="3000" b="0" i="0" u="none" strike="noStrike" cap="none">
                <a:solidFill>
                  <a:srgbClr val="EEEEEE"/>
                </a:solidFill>
                <a:latin typeface="Inconsolata"/>
                <a:ea typeface="Inconsolata"/>
                <a:cs typeface="Inconsolata"/>
                <a:sym typeface="Inconsolata"/>
              </a:rPr>
              <a:t>    &lt;/alert-banner&gt;</a:t>
            </a:r>
          </a:p>
          <a:p>
            <a:pPr marL="0" marR="0" lvl="0" indent="0" algn="l" rtl="0">
              <a:lnSpc>
                <a:spcPct val="120000"/>
              </a:lnSpc>
              <a:spcBef>
                <a:spcPts val="0"/>
              </a:spcBef>
              <a:buSzPct val="25000"/>
              <a:buNone/>
            </a:pPr>
            <a:r>
              <a:rPr lang="en" sz="3000" b="0" i="0" u="none" strike="noStrike" cap="none">
                <a:solidFill>
                  <a:srgbClr val="EEEEEE"/>
                </a:solidFill>
                <a:latin typeface="Inconsolata"/>
                <a:ea typeface="Inconsolata"/>
                <a:cs typeface="Inconsolata"/>
                <a:sym typeface="Inconsolata"/>
              </a:rPr>
              <a:t>    &lt;section&gt;</a:t>
            </a:r>
          </a:p>
          <a:p>
            <a:pPr marL="0" marR="0" lvl="0" indent="0" algn="l" rtl="0">
              <a:lnSpc>
                <a:spcPct val="120000"/>
              </a:lnSpc>
              <a:spcBef>
                <a:spcPts val="0"/>
              </a:spcBef>
              <a:buSzPct val="25000"/>
              <a:buNone/>
            </a:pPr>
            <a:r>
              <a:rPr lang="en" sz="3000" b="0" i="0" u="none" strike="noStrike" cap="none">
                <a:solidFill>
                  <a:srgbClr val="EEEEEE"/>
                </a:solidFill>
                <a:latin typeface="Inconsolata"/>
                <a:ea typeface="Inconsolata"/>
                <a:cs typeface="Inconsolata"/>
                <a:sym typeface="Inconsolata"/>
              </a:rPr>
              <a:t>      &lt;article class="top-story"&gt;</a:t>
            </a:r>
          </a:p>
          <a:p>
            <a:pPr marL="0" marR="0" lvl="0" indent="0" algn="l" rtl="0">
              <a:lnSpc>
                <a:spcPct val="120000"/>
              </a:lnSpc>
              <a:spcBef>
                <a:spcPts val="0"/>
              </a:spcBef>
              <a:buSzPct val="25000"/>
              <a:buNone/>
            </a:pPr>
            <a:r>
              <a:rPr lang="en" sz="3000" b="0" i="0" u="none" strike="noStrike" cap="none">
                <a:solidFill>
                  <a:srgbClr val="EEEEEE"/>
                </a:solidFill>
                <a:latin typeface="Inconsolata"/>
                <a:ea typeface="Inconsolata"/>
                <a:cs typeface="Inconsolata"/>
                <a:sym typeface="Inconsolata"/>
              </a:rPr>
              <a:t>        &lt;img src="headline.jpg"/&gt;</a:t>
            </a:r>
          </a:p>
          <a:p>
            <a:pPr marL="0" marR="0" lvl="0" indent="0" algn="l" rtl="0">
              <a:lnSpc>
                <a:spcPct val="120000"/>
              </a:lnSpc>
              <a:spcBef>
                <a:spcPts val="0"/>
              </a:spcBef>
              <a:buSzPct val="25000"/>
              <a:buNone/>
            </a:pPr>
            <a:r>
              <a:rPr lang="en" sz="3000" b="0" i="0" u="none" strike="noStrike" cap="none">
                <a:solidFill>
                  <a:srgbClr val="EEEEEE"/>
                </a:solidFill>
                <a:latin typeface="Inconsolata"/>
                <a:ea typeface="Inconsolata"/>
                <a:cs typeface="Inconsolata"/>
                <a:sym typeface="Inconsolata"/>
              </a:rPr>
              <a:t>        &lt;p&gt;Lorem ipsum dolor sit amet…&lt;/p&gt;</a:t>
            </a:r>
          </a:p>
          <a:p>
            <a:pPr marL="0" marR="0" lvl="0" indent="0" algn="l" rtl="0">
              <a:lnSpc>
                <a:spcPct val="120000"/>
              </a:lnSpc>
              <a:spcBef>
                <a:spcPts val="0"/>
              </a:spcBef>
              <a:buSzPct val="25000"/>
              <a:buNone/>
            </a:pPr>
            <a:r>
              <a:rPr lang="en" sz="3000" b="0" i="0" u="none" strike="noStrike" cap="none">
                <a:solidFill>
                  <a:srgbClr val="EEEEEE"/>
                </a:solidFill>
                <a:latin typeface="Inconsolata"/>
                <a:ea typeface="Inconsolata"/>
                <a:cs typeface="Inconsolata"/>
                <a:sym typeface="Inconsolata"/>
              </a:rPr>
              <a:t>      &lt;/article&gt;</a:t>
            </a:r>
          </a:p>
          <a:p>
            <a:pPr marL="0" marR="0" lvl="0" indent="0" algn="l" rtl="0">
              <a:lnSpc>
                <a:spcPct val="120000"/>
              </a:lnSpc>
              <a:spcBef>
                <a:spcPts val="0"/>
              </a:spcBef>
              <a:buSzPct val="25000"/>
              <a:buNone/>
            </a:pPr>
            <a:r>
              <a:rPr lang="en" sz="3000" b="0" i="0" u="none" strike="noStrike" cap="none">
                <a:solidFill>
                  <a:srgbClr val="EEEEEE"/>
                </a:solidFill>
                <a:latin typeface="Inconsolata"/>
                <a:ea typeface="Inconsolata"/>
                <a:cs typeface="Inconsolata"/>
                <a:sym typeface="Inconsolata"/>
              </a:rPr>
              <a:t>      &lt;article class="breaking-news"&gt;</a:t>
            </a:r>
          </a:p>
          <a:p>
            <a:pPr marL="0" marR="0" lvl="0" indent="0" algn="l" rtl="0">
              <a:lnSpc>
                <a:spcPct val="120000"/>
              </a:lnSpc>
              <a:spcBef>
                <a:spcPts val="0"/>
              </a:spcBef>
              <a:buSzPct val="25000"/>
              <a:buNone/>
            </a:pPr>
            <a:r>
              <a:rPr lang="en" sz="3000" b="0" i="0" u="none" strike="noStrike" cap="none">
                <a:solidFill>
                  <a:srgbClr val="EEEEEE"/>
                </a:solidFill>
                <a:latin typeface="Inconsolata"/>
                <a:ea typeface="Inconsolata"/>
                <a:cs typeface="Inconsolata"/>
                <a:sym typeface="Inconsolata"/>
              </a:rPr>
              <a:t>        &lt;img src="breaking.jpg" alt="Important new images" /&gt;</a:t>
            </a:r>
          </a:p>
          <a:p>
            <a:pPr marL="0" marR="0" lvl="0" indent="0" algn="l" rtl="0">
              <a:lnSpc>
                <a:spcPct val="120000"/>
              </a:lnSpc>
              <a:spcBef>
                <a:spcPts val="0"/>
              </a:spcBef>
              <a:buSzPct val="25000"/>
              <a:buNone/>
            </a:pPr>
            <a:r>
              <a:rPr lang="en" sz="3000" b="0" i="0" u="none" strike="noStrike" cap="none">
                <a:solidFill>
                  <a:srgbClr val="EEEEEE"/>
                </a:solidFill>
                <a:latin typeface="Inconsolata"/>
                <a:ea typeface="Inconsolata"/>
                <a:cs typeface="Inconsolata"/>
                <a:sym typeface="Inconsolata"/>
              </a:rPr>
              <a:t>        &lt;p&gt;Lorem ipsum dolor sit amet, consectetur adipisicing elit...&lt;/p&gt;</a:t>
            </a:r>
          </a:p>
          <a:p>
            <a:pPr marL="0" marR="0" lvl="0" indent="0" algn="l" rtl="0">
              <a:lnSpc>
                <a:spcPct val="120000"/>
              </a:lnSpc>
              <a:spcBef>
                <a:spcPts val="0"/>
              </a:spcBef>
              <a:buSzPct val="25000"/>
              <a:buNone/>
            </a:pPr>
            <a:r>
              <a:rPr lang="en" sz="3000" b="0" i="0" u="none" strike="noStrike" cap="none">
                <a:solidFill>
                  <a:srgbClr val="EEEEEE"/>
                </a:solidFill>
                <a:latin typeface="Inconsolata"/>
                <a:ea typeface="Inconsolata"/>
                <a:cs typeface="Inconsolata"/>
                <a:sym typeface="Inconsolata"/>
              </a:rPr>
              <a:t>      &lt;/article&gt;</a:t>
            </a:r>
          </a:p>
          <a:p>
            <a:pPr marL="0" marR="0" lvl="0" indent="0" algn="l" rtl="0">
              <a:lnSpc>
                <a:spcPct val="120000"/>
              </a:lnSpc>
              <a:spcBef>
                <a:spcPts val="0"/>
              </a:spcBef>
              <a:buSzPct val="25000"/>
              <a:buNone/>
            </a:pPr>
            <a:r>
              <a:rPr lang="en" sz="3000" b="0" i="0" u="none" strike="noStrike" cap="none">
                <a:solidFill>
                  <a:srgbClr val="EEEEEE"/>
                </a:solidFill>
                <a:latin typeface="Inconsolata"/>
                <a:ea typeface="Inconsolata"/>
                <a:cs typeface="Inconsolata"/>
                <a:sym typeface="Inconsolata"/>
              </a:rPr>
              <a:t>    &lt;/section&gt;</a:t>
            </a:r>
          </a:p>
          <a:p>
            <a:pPr marL="0" marR="0" lvl="0" indent="0" algn="l" rtl="0">
              <a:lnSpc>
                <a:spcPct val="120000"/>
              </a:lnSpc>
              <a:spcBef>
                <a:spcPts val="0"/>
              </a:spcBef>
              <a:buSzPct val="25000"/>
              <a:buNone/>
            </a:pPr>
            <a:r>
              <a:rPr lang="en" sz="3000" b="0" i="0" u="none" strike="noStrike" cap="none">
                <a:solidFill>
                  <a:srgbClr val="EEEEEE"/>
                </a:solidFill>
                <a:latin typeface="Inconsolata"/>
                <a:ea typeface="Inconsolata"/>
                <a:cs typeface="Inconsolata"/>
                <a:sym typeface="Inconsolata"/>
              </a:rPr>
              <a:t>  &lt;/main&gt;</a:t>
            </a:r>
          </a:p>
          <a:p>
            <a:pPr marL="0" marR="0" lvl="0" indent="0" algn="l" rtl="0">
              <a:lnSpc>
                <a:spcPct val="120000"/>
              </a:lnSpc>
              <a:spcBef>
                <a:spcPts val="0"/>
              </a:spcBef>
              <a:buSzPct val="25000"/>
              <a:buNone/>
            </a:pPr>
            <a:r>
              <a:rPr lang="en" sz="3000" b="0" i="0" u="none" strike="noStrike" cap="none">
                <a:solidFill>
                  <a:srgbClr val="EEEEEE"/>
                </a:solidFill>
                <a:latin typeface="Inconsolata"/>
                <a:ea typeface="Inconsolata"/>
                <a:cs typeface="Inconsolata"/>
                <a:sym typeface="Inconsolata"/>
              </a:rPr>
              <a:t>&lt;/body&gt;</a:t>
            </a:r>
          </a:p>
        </p:txBody>
      </p:sp>
      <p:pic>
        <p:nvPicPr>
          <p:cNvPr id="503" name="Shape 503"/>
          <p:cNvPicPr preferRelativeResize="0"/>
          <p:nvPr/>
        </p:nvPicPr>
        <p:blipFill rotWithShape="1">
          <a:blip r:embed="rId3">
            <a:alphaModFix/>
          </a:blip>
          <a:srcRect/>
          <a:stretch/>
        </p:blipFill>
        <p:spPr>
          <a:xfrm>
            <a:off x="2245203" y="3142499"/>
            <a:ext cx="3212999" cy="14400"/>
          </a:xfrm>
          <a:prstGeom prst="rect">
            <a:avLst/>
          </a:prstGeom>
          <a:noFill/>
          <a:ln>
            <a:noFill/>
          </a:ln>
        </p:spPr>
      </p:pic>
      <p:sp>
        <p:nvSpPr>
          <p:cNvPr id="504" name="Shape 504"/>
          <p:cNvSpPr/>
          <p:nvPr/>
        </p:nvSpPr>
        <p:spPr>
          <a:xfrm>
            <a:off x="3174076" y="792946"/>
            <a:ext cx="3548100" cy="591600"/>
          </a:xfrm>
          <a:prstGeom prst="rect">
            <a:avLst/>
          </a:prstGeom>
          <a:noFill/>
          <a:ln>
            <a:noFill/>
          </a:ln>
        </p:spPr>
        <p:txBody>
          <a:bodyPr lIns="0" tIns="0" rIns="0" bIns="0" anchor="t" anchorCtr="0">
            <a:noAutofit/>
          </a:bodyPr>
          <a:lstStyle/>
          <a:p>
            <a:pPr marL="0" marR="0" lvl="0" indent="0" algn="l" rtl="0">
              <a:lnSpc>
                <a:spcPct val="90000"/>
              </a:lnSpc>
              <a:spcBef>
                <a:spcPts val="0"/>
              </a:spcBef>
              <a:buSzPct val="25000"/>
              <a:buNone/>
            </a:pPr>
            <a:r>
              <a:rPr lang="en" sz="3800" b="1" i="1" u="none" strike="noStrike" cap="none">
                <a:solidFill>
                  <a:srgbClr val="E92663"/>
                </a:solidFill>
                <a:latin typeface="Roboto"/>
                <a:ea typeface="Roboto"/>
                <a:cs typeface="Roboto"/>
                <a:sym typeface="Roboto"/>
              </a:rPr>
              <a:t>Matching</a:t>
            </a:r>
            <a:r>
              <a:rPr lang="en" sz="3800" b="0" i="0" u="none" strike="noStrike" cap="none">
                <a:solidFill>
                  <a:srgbClr val="E92663"/>
                </a:solidFill>
                <a:latin typeface="Roboto"/>
                <a:ea typeface="Roboto"/>
                <a:cs typeface="Roboto"/>
                <a:sym typeface="Roboto"/>
              </a:rPr>
              <a:t> class</a:t>
            </a:r>
          </a:p>
        </p:txBody>
      </p:sp>
      <p:pic>
        <p:nvPicPr>
          <p:cNvPr id="505" name="Shape 505"/>
          <p:cNvPicPr preferRelativeResize="0"/>
          <p:nvPr/>
        </p:nvPicPr>
        <p:blipFill rotWithShape="1">
          <a:blip r:embed="rId4">
            <a:alphaModFix/>
          </a:blip>
          <a:srcRect/>
          <a:stretch/>
        </p:blipFill>
        <p:spPr>
          <a:xfrm rot="6032966">
            <a:off x="3922259" y="1976937"/>
            <a:ext cx="1112606" cy="169048"/>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pic>
        <p:nvPicPr>
          <p:cNvPr id="510" name="Shape 510"/>
          <p:cNvPicPr preferRelativeResize="0"/>
          <p:nvPr/>
        </p:nvPicPr>
        <p:blipFill rotWithShape="1">
          <a:blip r:embed="rId3">
            <a:alphaModFix/>
          </a:blip>
          <a:srcRect/>
          <a:stretch/>
        </p:blipFill>
        <p:spPr>
          <a:xfrm>
            <a:off x="-5204594" y="-2146083"/>
            <a:ext cx="19553187" cy="14664891"/>
          </a:xfrm>
          <a:prstGeom prst="rect">
            <a:avLst/>
          </a:prstGeom>
          <a:noFill/>
          <a:ln>
            <a:noFill/>
          </a:ln>
        </p:spPr>
      </p:pic>
      <p:grpSp>
        <p:nvGrpSpPr>
          <p:cNvPr id="511" name="Shape 511"/>
          <p:cNvGrpSpPr/>
          <p:nvPr/>
        </p:nvGrpSpPr>
        <p:grpSpPr>
          <a:xfrm>
            <a:off x="655684" y="1090612"/>
            <a:ext cx="7832632" cy="750487"/>
            <a:chOff x="0" y="0"/>
            <a:chExt cx="20887016" cy="2001300"/>
          </a:xfrm>
        </p:grpSpPr>
        <p:sp>
          <p:nvSpPr>
            <p:cNvPr id="512" name="Shape 512"/>
            <p:cNvSpPr/>
            <p:nvPr/>
          </p:nvSpPr>
          <p:spPr>
            <a:xfrm>
              <a:off x="0" y="0"/>
              <a:ext cx="20887016" cy="2001300"/>
            </a:xfrm>
            <a:prstGeom prst="rect">
              <a:avLst/>
            </a:prstGeom>
            <a:solidFill>
              <a:srgbClr val="03A9F4"/>
            </a:solidFill>
            <a:ln>
              <a:noFill/>
            </a:ln>
          </p:spPr>
          <p:txBody>
            <a:bodyPr lIns="25725" tIns="25725" rIns="25725" bIns="25725" anchor="t" anchorCtr="0">
              <a:noAutofit/>
            </a:bodyPr>
            <a:lstStyle/>
            <a:p>
              <a:pPr marL="0" marR="0" lvl="0" indent="0" algn="l" rtl="0">
                <a:lnSpc>
                  <a:spcPct val="90000"/>
                </a:lnSpc>
                <a:spcBef>
                  <a:spcPts val="0"/>
                </a:spcBef>
                <a:buNone/>
              </a:pPr>
              <a:endParaRPr sz="1900" b="0" i="0" u="none" strike="noStrike" cap="none">
                <a:solidFill>
                  <a:srgbClr val="404040"/>
                </a:solidFill>
                <a:latin typeface="Roboto"/>
                <a:ea typeface="Roboto"/>
                <a:cs typeface="Roboto"/>
                <a:sym typeface="Roboto"/>
              </a:endParaRPr>
            </a:p>
          </p:txBody>
        </p:sp>
        <p:sp>
          <p:nvSpPr>
            <p:cNvPr id="513" name="Shape 513"/>
            <p:cNvSpPr/>
            <p:nvPr/>
          </p:nvSpPr>
          <p:spPr>
            <a:xfrm>
              <a:off x="635379" y="348194"/>
              <a:ext cx="10555609" cy="1304910"/>
            </a:xfrm>
            <a:prstGeom prst="rect">
              <a:avLst/>
            </a:prstGeom>
            <a:noFill/>
            <a:ln>
              <a:noFill/>
            </a:ln>
          </p:spPr>
          <p:txBody>
            <a:bodyPr lIns="0" tIns="0" rIns="0" bIns="0" anchor="ctr" anchorCtr="0">
              <a:noAutofit/>
            </a:bodyPr>
            <a:lstStyle/>
            <a:p>
              <a:pPr marL="0" marR="0" lvl="0" indent="0" algn="l" rtl="0">
                <a:lnSpc>
                  <a:spcPct val="90000"/>
                </a:lnSpc>
                <a:spcBef>
                  <a:spcPts val="0"/>
                </a:spcBef>
                <a:buSzPct val="25000"/>
                <a:buNone/>
              </a:pPr>
              <a:r>
                <a:rPr lang="en" sz="1500" b="0" i="0" u="none" strike="noStrike" cap="none">
                  <a:solidFill>
                    <a:srgbClr val="FFFFFF"/>
                  </a:solidFill>
                  <a:latin typeface="Roboto"/>
                  <a:ea typeface="Roboto"/>
                  <a:cs typeface="Roboto"/>
                  <a:sym typeface="Roboto"/>
                </a:rPr>
                <a:t>Success! Your first component!</a:t>
              </a:r>
            </a:p>
          </p:txBody>
        </p:sp>
      </p:grpSp>
    </p:spTree>
  </p:cSld>
  <p:clrMapOvr>
    <a:masterClrMapping/>
  </p:clrMapOvr>
  <p:transition spd="slow">
    <p:cut/>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Shape 518"/>
          <p:cNvSpPr/>
          <p:nvPr/>
        </p:nvSpPr>
        <p:spPr>
          <a:xfrm>
            <a:off x="823436" y="2354579"/>
            <a:ext cx="4420552" cy="434340"/>
          </a:xfrm>
          <a:prstGeom prst="rect">
            <a:avLst/>
          </a:prstGeom>
          <a:noFill/>
          <a:ln>
            <a:noFill/>
          </a:ln>
        </p:spPr>
        <p:txBody>
          <a:bodyPr lIns="17150" tIns="17150" rIns="17150" bIns="17150" anchor="t" anchorCtr="0">
            <a:noAutofit/>
          </a:bodyPr>
          <a:lstStyle/>
          <a:p>
            <a:pPr marL="0" marR="0" lvl="0" indent="0" algn="l" rtl="0">
              <a:spcBef>
                <a:spcPts val="0"/>
              </a:spcBef>
              <a:buSzPct val="25000"/>
              <a:buNone/>
            </a:pPr>
            <a:r>
              <a:rPr lang="en" sz="3000" b="0" i="0" u="none" strike="noStrike" cap="none">
                <a:solidFill>
                  <a:srgbClr val="4285F4"/>
                </a:solidFill>
                <a:latin typeface="Inconsolata"/>
                <a:ea typeface="Inconsolata"/>
                <a:cs typeface="Inconsolata"/>
                <a:sym typeface="Inconsolata"/>
              </a:rPr>
              <a:t>&lt;input</a:t>
            </a:r>
            <a:r>
              <a:rPr lang="en" sz="3000" b="0" i="0" u="none" strike="noStrike" cap="none">
                <a:latin typeface="Inconsolata"/>
                <a:ea typeface="Inconsolata"/>
                <a:cs typeface="Inconsolata"/>
                <a:sym typeface="Inconsolata"/>
              </a:rPr>
              <a:t> </a:t>
            </a:r>
            <a:r>
              <a:rPr lang="en" sz="3000" b="0" i="0" u="none" strike="noStrike" cap="none">
                <a:solidFill>
                  <a:srgbClr val="E92663"/>
                </a:solidFill>
                <a:latin typeface="Inconsolata"/>
                <a:ea typeface="Inconsolata"/>
                <a:cs typeface="Inconsolata"/>
                <a:sym typeface="Inconsolata"/>
              </a:rPr>
              <a:t>type</a:t>
            </a:r>
            <a:r>
              <a:rPr lang="en" sz="3000" b="0" i="0" u="none" strike="noStrike" cap="none">
                <a:solidFill>
                  <a:srgbClr val="A3A3A3"/>
                </a:solidFill>
                <a:latin typeface="Inconsolata"/>
                <a:ea typeface="Inconsolata"/>
                <a:cs typeface="Inconsolata"/>
                <a:sym typeface="Inconsolata"/>
              </a:rPr>
              <a:t>=</a:t>
            </a:r>
            <a:r>
              <a:rPr lang="en" sz="3000" b="0" i="0" u="none" strike="noStrike" cap="none">
                <a:solidFill>
                  <a:srgbClr val="0E9D58"/>
                </a:solidFill>
                <a:latin typeface="Inconsolata"/>
                <a:ea typeface="Inconsolata"/>
                <a:cs typeface="Inconsolata"/>
                <a:sym typeface="Inconsolata"/>
              </a:rPr>
              <a:t>“checkbox”</a:t>
            </a:r>
            <a:r>
              <a:rPr lang="en" sz="3000" b="0" i="0" u="none" strike="noStrike" cap="none">
                <a:solidFill>
                  <a:srgbClr val="4285F4"/>
                </a:solidFill>
                <a:latin typeface="Inconsolata"/>
                <a:ea typeface="Inconsolata"/>
                <a:cs typeface="Inconsolata"/>
                <a:sym typeface="Inconsolata"/>
              </a:rPr>
              <a:t>&gt;</a:t>
            </a:r>
          </a:p>
        </p:txBody>
      </p:sp>
      <p:pic>
        <p:nvPicPr>
          <p:cNvPr id="519" name="Shape 519"/>
          <p:cNvPicPr preferRelativeResize="0"/>
          <p:nvPr/>
        </p:nvPicPr>
        <p:blipFill rotWithShape="1">
          <a:blip r:embed="rId3">
            <a:alphaModFix/>
          </a:blip>
          <a:srcRect/>
          <a:stretch/>
        </p:blipFill>
        <p:spPr>
          <a:xfrm>
            <a:off x="7354887" y="2076450"/>
            <a:ext cx="962025" cy="9906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Shape 524"/>
          <p:cNvSpPr/>
          <p:nvPr/>
        </p:nvSpPr>
        <p:spPr>
          <a:xfrm>
            <a:off x="823436" y="2354579"/>
            <a:ext cx="5944553" cy="43434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3000" b="0" i="0" u="none" strike="noStrike" cap="none">
                <a:solidFill>
                  <a:srgbClr val="4285F4"/>
                </a:solidFill>
                <a:latin typeface="Inconsolata"/>
                <a:ea typeface="Inconsolata"/>
                <a:cs typeface="Inconsolata"/>
                <a:sym typeface="Inconsolata"/>
              </a:rPr>
              <a:t>&lt;input</a:t>
            </a:r>
            <a:r>
              <a:rPr lang="en" sz="3000" b="0" i="0" u="none" strike="noStrike" cap="none">
                <a:latin typeface="Inconsolata"/>
                <a:ea typeface="Inconsolata"/>
                <a:cs typeface="Inconsolata"/>
                <a:sym typeface="Inconsolata"/>
              </a:rPr>
              <a:t> </a:t>
            </a:r>
            <a:r>
              <a:rPr lang="en" sz="3000" b="0" i="0" u="none" strike="noStrike" cap="none">
                <a:solidFill>
                  <a:srgbClr val="E92663"/>
                </a:solidFill>
                <a:latin typeface="Inconsolata"/>
                <a:ea typeface="Inconsolata"/>
                <a:cs typeface="Inconsolata"/>
                <a:sym typeface="Inconsolata"/>
              </a:rPr>
              <a:t>type</a:t>
            </a:r>
            <a:r>
              <a:rPr lang="en" sz="3000" b="0" i="0" u="none" strike="noStrike" cap="none">
                <a:solidFill>
                  <a:srgbClr val="A3A3A3"/>
                </a:solidFill>
                <a:latin typeface="Inconsolata"/>
                <a:ea typeface="Inconsolata"/>
                <a:cs typeface="Inconsolata"/>
                <a:sym typeface="Inconsolata"/>
              </a:rPr>
              <a:t>=</a:t>
            </a:r>
            <a:r>
              <a:rPr lang="en" sz="3000" b="0" i="0" u="none" strike="noStrike" cap="none">
                <a:solidFill>
                  <a:srgbClr val="0E9D58"/>
                </a:solidFill>
                <a:latin typeface="Inconsolata"/>
                <a:ea typeface="Inconsolata"/>
                <a:cs typeface="Inconsolata"/>
                <a:sym typeface="Inconsolata"/>
              </a:rPr>
              <a:t>“checkbox” </a:t>
            </a:r>
            <a:r>
              <a:rPr lang="en" sz="3000" b="0" i="0" u="none" strike="noStrike" cap="none">
                <a:solidFill>
                  <a:srgbClr val="E92663"/>
                </a:solidFill>
                <a:latin typeface="Inconsolata"/>
                <a:ea typeface="Inconsolata"/>
                <a:cs typeface="Inconsolata"/>
                <a:sym typeface="Inconsolata"/>
              </a:rPr>
              <a:t>checked</a:t>
            </a:r>
            <a:r>
              <a:rPr lang="en" sz="3000" b="0" i="0" u="none" strike="noStrike" cap="none">
                <a:solidFill>
                  <a:srgbClr val="4285F4"/>
                </a:solidFill>
                <a:latin typeface="Inconsolata"/>
                <a:ea typeface="Inconsolata"/>
                <a:cs typeface="Inconsolata"/>
                <a:sym typeface="Inconsolata"/>
              </a:rPr>
              <a:t>&gt;</a:t>
            </a:r>
          </a:p>
        </p:txBody>
      </p:sp>
      <p:pic>
        <p:nvPicPr>
          <p:cNvPr id="525" name="Shape 525"/>
          <p:cNvPicPr preferRelativeResize="0"/>
          <p:nvPr/>
        </p:nvPicPr>
        <p:blipFill rotWithShape="1">
          <a:blip r:embed="rId3">
            <a:alphaModFix/>
          </a:blip>
          <a:srcRect/>
          <a:stretch/>
        </p:blipFill>
        <p:spPr>
          <a:xfrm>
            <a:off x="7354887" y="2076450"/>
            <a:ext cx="962025" cy="990600"/>
          </a:xfrm>
          <a:prstGeom prst="rect">
            <a:avLst/>
          </a:prstGeom>
          <a:noFill/>
          <a:ln>
            <a:noFill/>
          </a:ln>
        </p:spPr>
      </p:pic>
      <p:pic>
        <p:nvPicPr>
          <p:cNvPr id="526" name="Shape 526"/>
          <p:cNvPicPr preferRelativeResize="0"/>
          <p:nvPr/>
        </p:nvPicPr>
        <p:blipFill rotWithShape="1">
          <a:blip r:embed="rId4">
            <a:alphaModFix/>
          </a:blip>
          <a:srcRect/>
          <a:stretch/>
        </p:blipFill>
        <p:spPr>
          <a:xfrm>
            <a:off x="7105650" y="1847850"/>
            <a:ext cx="1362074" cy="144779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Shape 531"/>
          <p:cNvSpPr/>
          <p:nvPr/>
        </p:nvSpPr>
        <p:spPr>
          <a:xfrm>
            <a:off x="823436" y="1087754"/>
            <a:ext cx="5944553" cy="43434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3000" b="0" i="0" u="none" strike="noStrike" cap="none">
                <a:solidFill>
                  <a:srgbClr val="4285F4"/>
                </a:solidFill>
                <a:latin typeface="Inconsolata"/>
                <a:ea typeface="Inconsolata"/>
                <a:cs typeface="Inconsolata"/>
                <a:sym typeface="Inconsolata"/>
              </a:rPr>
              <a:t>&lt;input</a:t>
            </a:r>
            <a:r>
              <a:rPr lang="en" sz="3000" b="0" i="0" u="none" strike="noStrike" cap="none">
                <a:latin typeface="Inconsolata"/>
                <a:ea typeface="Inconsolata"/>
                <a:cs typeface="Inconsolata"/>
                <a:sym typeface="Inconsolata"/>
              </a:rPr>
              <a:t> </a:t>
            </a:r>
            <a:r>
              <a:rPr lang="en" sz="3000" b="0" i="0" u="none" strike="noStrike" cap="none">
                <a:solidFill>
                  <a:srgbClr val="E92663"/>
                </a:solidFill>
                <a:latin typeface="Inconsolata"/>
                <a:ea typeface="Inconsolata"/>
                <a:cs typeface="Inconsolata"/>
                <a:sym typeface="Inconsolata"/>
              </a:rPr>
              <a:t>type</a:t>
            </a:r>
            <a:r>
              <a:rPr lang="en" sz="3000" b="0" i="0" u="none" strike="noStrike" cap="none">
                <a:solidFill>
                  <a:srgbClr val="A3A3A3"/>
                </a:solidFill>
                <a:latin typeface="Inconsolata"/>
                <a:ea typeface="Inconsolata"/>
                <a:cs typeface="Inconsolata"/>
                <a:sym typeface="Inconsolata"/>
              </a:rPr>
              <a:t>=</a:t>
            </a:r>
            <a:r>
              <a:rPr lang="en" sz="3000" b="0" i="0" u="none" strike="noStrike" cap="none">
                <a:solidFill>
                  <a:srgbClr val="0E9D58"/>
                </a:solidFill>
                <a:latin typeface="Inconsolata"/>
                <a:ea typeface="Inconsolata"/>
                <a:cs typeface="Inconsolata"/>
                <a:sym typeface="Inconsolata"/>
              </a:rPr>
              <a:t>“checkbox” </a:t>
            </a:r>
            <a:r>
              <a:rPr lang="en" sz="3000" b="0" i="0" u="none" strike="noStrike" cap="none">
                <a:solidFill>
                  <a:srgbClr val="E92663"/>
                </a:solidFill>
                <a:latin typeface="Inconsolata"/>
                <a:ea typeface="Inconsolata"/>
                <a:cs typeface="Inconsolata"/>
                <a:sym typeface="Inconsolata"/>
              </a:rPr>
              <a:t>checked</a:t>
            </a:r>
            <a:r>
              <a:rPr lang="en" sz="3000" b="0" i="0" u="none" strike="noStrike" cap="none">
                <a:solidFill>
                  <a:srgbClr val="4285F4"/>
                </a:solidFill>
                <a:latin typeface="Inconsolata"/>
                <a:ea typeface="Inconsolata"/>
                <a:cs typeface="Inconsolata"/>
                <a:sym typeface="Inconsolata"/>
              </a:rPr>
              <a:t>&gt;</a:t>
            </a:r>
          </a:p>
        </p:txBody>
      </p:sp>
      <p:pic>
        <p:nvPicPr>
          <p:cNvPr id="532" name="Shape 532"/>
          <p:cNvPicPr preferRelativeResize="0"/>
          <p:nvPr/>
        </p:nvPicPr>
        <p:blipFill rotWithShape="1">
          <a:blip r:embed="rId3">
            <a:alphaModFix/>
          </a:blip>
          <a:srcRect/>
          <a:stretch/>
        </p:blipFill>
        <p:spPr>
          <a:xfrm>
            <a:off x="7354887" y="2076450"/>
            <a:ext cx="962025" cy="990600"/>
          </a:xfrm>
          <a:prstGeom prst="rect">
            <a:avLst/>
          </a:prstGeom>
          <a:noFill/>
          <a:ln>
            <a:noFill/>
          </a:ln>
        </p:spPr>
      </p:pic>
      <p:pic>
        <p:nvPicPr>
          <p:cNvPr id="533" name="Shape 533"/>
          <p:cNvPicPr preferRelativeResize="0"/>
          <p:nvPr/>
        </p:nvPicPr>
        <p:blipFill rotWithShape="1">
          <a:blip r:embed="rId4">
            <a:alphaModFix/>
          </a:blip>
          <a:srcRect/>
          <a:stretch/>
        </p:blipFill>
        <p:spPr>
          <a:xfrm>
            <a:off x="7105650" y="1847850"/>
            <a:ext cx="1362074" cy="1447799"/>
          </a:xfrm>
          <a:prstGeom prst="rect">
            <a:avLst/>
          </a:prstGeom>
          <a:noFill/>
          <a:ln>
            <a:noFill/>
          </a:ln>
        </p:spPr>
      </p:pic>
      <p:sp>
        <p:nvSpPr>
          <p:cNvPr id="534" name="Shape 534"/>
          <p:cNvSpPr/>
          <p:nvPr/>
        </p:nvSpPr>
        <p:spPr>
          <a:xfrm>
            <a:off x="823436" y="2154554"/>
            <a:ext cx="4039553" cy="83439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3000" b="0" i="0" u="none" strike="noStrike" cap="none">
                <a:solidFill>
                  <a:srgbClr val="999999"/>
                </a:solidFill>
                <a:latin typeface="Inconsolata"/>
                <a:ea typeface="Inconsolata"/>
                <a:cs typeface="Inconsolata"/>
                <a:sym typeface="Inconsolata"/>
              </a:rPr>
              <a:t>// or in JavaScript</a:t>
            </a:r>
          </a:p>
          <a:p>
            <a:pPr marL="0" marR="0" lvl="0" indent="0" algn="l" rtl="0">
              <a:spcBef>
                <a:spcPts val="0"/>
              </a:spcBef>
              <a:buSzPct val="25000"/>
              <a:buNone/>
            </a:pPr>
            <a:r>
              <a:rPr lang="en" sz="3000" b="0" i="0" u="none" strike="noStrike" cap="none">
                <a:latin typeface="Inconsolata"/>
                <a:ea typeface="Inconsolata"/>
                <a:cs typeface="Inconsolata"/>
                <a:sym typeface="Inconsolata"/>
              </a:rPr>
              <a:t>input</a:t>
            </a:r>
            <a:r>
              <a:rPr lang="en" sz="3000" b="0" i="0" u="none" strike="noStrike" cap="none">
                <a:solidFill>
                  <a:srgbClr val="A3A3A3"/>
                </a:solidFill>
                <a:latin typeface="Inconsolata"/>
                <a:ea typeface="Inconsolata"/>
                <a:cs typeface="Inconsolata"/>
                <a:sym typeface="Inconsolata"/>
              </a:rPr>
              <a:t>.</a:t>
            </a:r>
            <a:r>
              <a:rPr lang="en" sz="3000" b="0" i="0" u="none" strike="noStrike" cap="none">
                <a:solidFill>
                  <a:srgbClr val="4285F4"/>
                </a:solidFill>
                <a:latin typeface="Inconsolata"/>
                <a:ea typeface="Inconsolata"/>
                <a:cs typeface="Inconsolata"/>
                <a:sym typeface="Inconsolata"/>
              </a:rPr>
              <a:t>checked</a:t>
            </a:r>
            <a:r>
              <a:rPr lang="en" sz="3000" b="0" i="0" u="none" strike="noStrike" cap="none">
                <a:latin typeface="Inconsolata"/>
                <a:ea typeface="Inconsolata"/>
                <a:cs typeface="Inconsolata"/>
                <a:sym typeface="Inconsolata"/>
              </a:rPr>
              <a:t> </a:t>
            </a:r>
            <a:r>
              <a:rPr lang="en" sz="3000" b="0" i="0" u="none" strike="noStrike" cap="none">
                <a:solidFill>
                  <a:srgbClr val="A3A3A3"/>
                </a:solidFill>
                <a:latin typeface="Inconsolata"/>
                <a:ea typeface="Inconsolata"/>
                <a:cs typeface="Inconsolata"/>
                <a:sym typeface="Inconsolata"/>
              </a:rPr>
              <a:t>=</a:t>
            </a:r>
            <a:r>
              <a:rPr lang="en" sz="3000" b="0" i="0" u="none" strike="noStrike" cap="none">
                <a:latin typeface="Inconsolata"/>
                <a:ea typeface="Inconsolata"/>
                <a:cs typeface="Inconsolata"/>
                <a:sym typeface="Inconsolata"/>
              </a:rPr>
              <a:t> </a:t>
            </a:r>
            <a:r>
              <a:rPr lang="en" sz="3000" b="0" i="0" u="none" strike="noStrike" cap="none">
                <a:solidFill>
                  <a:srgbClr val="4285F4"/>
                </a:solidFill>
                <a:latin typeface="Inconsolata"/>
                <a:ea typeface="Inconsolata"/>
                <a:cs typeface="Inconsolata"/>
                <a:sym typeface="Inconsolata"/>
              </a:rPr>
              <a:t>true</a:t>
            </a:r>
            <a:r>
              <a:rPr lang="en" sz="3000" b="0" i="0" u="none" strike="noStrike" cap="none">
                <a:solidFill>
                  <a:srgbClr val="A3A3A3"/>
                </a:solidFill>
                <a:latin typeface="Inconsolata"/>
                <a:ea typeface="Inconsolata"/>
                <a:cs typeface="Inconsolata"/>
                <a:sym typeface="Inconsolata"/>
              </a:rPr>
              <a:t>;</a:t>
            </a:r>
          </a:p>
        </p:txBody>
      </p:sp>
    </p:spTree>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92663"/>
        </a:solidFill>
        <a:effectLst/>
      </p:bgPr>
    </p:bg>
    <p:spTree>
      <p:nvGrpSpPr>
        <p:cNvPr id="1" name="Shape 144"/>
        <p:cNvGrpSpPr/>
        <p:nvPr/>
      </p:nvGrpSpPr>
      <p:grpSpPr>
        <a:xfrm>
          <a:off x="0" y="0"/>
          <a:ext cx="0" cy="0"/>
          <a:chOff x="0" y="0"/>
          <a:chExt cx="0" cy="0"/>
        </a:xfrm>
      </p:grpSpPr>
      <p:sp>
        <p:nvSpPr>
          <p:cNvPr id="145" name="Shape 145"/>
          <p:cNvSpPr/>
          <p:nvPr/>
        </p:nvSpPr>
        <p:spPr>
          <a:xfrm>
            <a:off x="933350" y="1043000"/>
            <a:ext cx="7633500" cy="1331699"/>
          </a:xfrm>
          <a:prstGeom prst="rect">
            <a:avLst/>
          </a:prstGeom>
          <a:noFill/>
          <a:ln>
            <a:noFill/>
          </a:ln>
        </p:spPr>
        <p:txBody>
          <a:bodyPr lIns="0" tIns="0" rIns="0" bIns="0" anchor="b" anchorCtr="0">
            <a:noAutofit/>
          </a:bodyPr>
          <a:lstStyle/>
          <a:p>
            <a:pPr lvl="0">
              <a:buSzPct val="25000"/>
            </a:pPr>
            <a:r>
              <a:rPr lang="en" sz="4400" dirty="0" smtClean="0">
                <a:solidFill>
                  <a:srgbClr val="FFFFFF"/>
                </a:solidFill>
                <a:latin typeface="Helvetica Neue"/>
                <a:ea typeface="Helvetica Neue"/>
                <a:cs typeface="Helvetica Neue"/>
                <a:sym typeface="Helvetica Neue"/>
              </a:rPr>
              <a:t>Del </a:t>
            </a:r>
            <a:r>
              <a:rPr lang="en" sz="4400" dirty="0">
                <a:solidFill>
                  <a:srgbClr val="FFFFFF"/>
                </a:solidFill>
                <a:latin typeface="Helvetica Neue"/>
                <a:ea typeface="Helvetica Neue"/>
                <a:cs typeface="Helvetica Neue"/>
                <a:sym typeface="Helvetica Neue"/>
              </a:rPr>
              <a:t>grupo de los 6 tarros de </a:t>
            </a:r>
            <a:r>
              <a:rPr lang="en" sz="4400" dirty="0" smtClean="0">
                <a:solidFill>
                  <a:srgbClr val="FFFFFF"/>
                </a:solidFill>
                <a:latin typeface="Helvetica Neue"/>
                <a:ea typeface="Helvetica Neue"/>
                <a:cs typeface="Helvetica Neue"/>
                <a:sym typeface="Helvetica Neue"/>
              </a:rPr>
              <a:t>mermelada…compro el 30%</a:t>
            </a:r>
            <a:endParaRPr lang="en" sz="4400" dirty="0">
              <a:solidFill>
                <a:srgbClr val="FFFFFF"/>
              </a:solidFill>
              <a:latin typeface="Helvetica Neue"/>
              <a:ea typeface="Helvetica Neue"/>
              <a:cs typeface="Helvetica Neue"/>
              <a:sym typeface="Helvetica Neue"/>
            </a:endParaRPr>
          </a:p>
        </p:txBody>
      </p:sp>
    </p:spTree>
  </p:cSld>
  <p:clrMapOvr>
    <a:masterClrMapping/>
  </p:clrMapOvr>
  <p:transition spd="slow">
    <p:cu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Shape 539"/>
          <p:cNvSpPr/>
          <p:nvPr/>
        </p:nvSpPr>
        <p:spPr>
          <a:xfrm>
            <a:off x="791842" y="450829"/>
            <a:ext cx="4229999" cy="3114600"/>
          </a:xfrm>
          <a:prstGeom prst="rect">
            <a:avLst/>
          </a:prstGeom>
          <a:noFill/>
          <a:ln>
            <a:noFill/>
          </a:ln>
        </p:spPr>
        <p:txBody>
          <a:bodyPr lIns="0" tIns="0" rIns="0" bIns="0" anchor="t" anchorCtr="0">
            <a:noAutofit/>
          </a:bodyPr>
          <a:lstStyle/>
          <a:p>
            <a:pPr marL="0" marR="0" lvl="0" indent="0" algn="l" rtl="0">
              <a:lnSpc>
                <a:spcPct val="120000"/>
              </a:lnSpc>
              <a:spcBef>
                <a:spcPts val="0"/>
              </a:spcBef>
              <a:buSzPct val="25000"/>
              <a:buNone/>
            </a:pPr>
            <a:r>
              <a:rPr lang="en" sz="1500" b="0" i="0" u="none" strike="noStrike" cap="none">
                <a:solidFill>
                  <a:srgbClr val="7BAAF7"/>
                </a:solidFill>
                <a:latin typeface="Inconsolata"/>
                <a:ea typeface="Inconsolata"/>
                <a:cs typeface="Inconsolata"/>
                <a:sym typeface="Inconsolata"/>
              </a:rPr>
              <a:t>&lt;dom-module</a:t>
            </a: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F06292"/>
                </a:solidFill>
                <a:latin typeface="Inconsolata"/>
                <a:ea typeface="Inconsolata"/>
                <a:cs typeface="Inconsolata"/>
                <a:sym typeface="Inconsolata"/>
              </a:rPr>
              <a:t>id</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57BB8A"/>
                </a:solidFill>
                <a:latin typeface="Inconsolata"/>
                <a:ea typeface="Inconsolata"/>
                <a:cs typeface="Inconsolata"/>
                <a:sym typeface="Inconsolata"/>
              </a:rPr>
              <a:t>“alert-banner"&gt;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7BAAF7"/>
                </a:solidFill>
                <a:latin typeface="Inconsolata"/>
                <a:ea typeface="Inconsolata"/>
                <a:cs typeface="Inconsolata"/>
                <a:sym typeface="Inconsolata"/>
              </a:rPr>
              <a:t>&lt;template&gt;</a:t>
            </a:r>
          </a:p>
          <a:p>
            <a:pPr marL="0" marR="0" lvl="0" indent="0" algn="l" rtl="0">
              <a:lnSpc>
                <a:spcPct val="120000"/>
              </a:lnSpc>
              <a:spcBef>
                <a:spcPts val="0"/>
              </a:spcBef>
              <a:buSzPct val="25000"/>
              <a:buNone/>
            </a:pPr>
            <a:r>
              <a:rPr lang="en" sz="1500" b="0" i="0" u="none" strike="noStrike" cap="none">
                <a:solidFill>
                  <a:srgbClr val="7BAAF7"/>
                </a:solidFill>
                <a:latin typeface="Inconsolata"/>
                <a:ea typeface="Inconsolata"/>
                <a:cs typeface="Inconsolata"/>
                <a:sym typeface="Inconsolata"/>
              </a:rPr>
              <a:t>    …</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7BAAF7"/>
                </a:solidFill>
                <a:latin typeface="Inconsolata"/>
                <a:ea typeface="Inconsolata"/>
                <a:cs typeface="Inconsolata"/>
                <a:sym typeface="Inconsolata"/>
              </a:rPr>
              <a:t>&lt;div</a:t>
            </a: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F06292"/>
                </a:solidFill>
                <a:latin typeface="Inconsolata"/>
                <a:ea typeface="Inconsolata"/>
                <a:cs typeface="Inconsolata"/>
                <a:sym typeface="Inconsolata"/>
              </a:rPr>
              <a:t>class</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57BB8A"/>
                </a:solidFill>
                <a:latin typeface="Inconsolata"/>
                <a:ea typeface="Inconsolata"/>
                <a:cs typeface="Inconsolata"/>
                <a:sym typeface="Inconsolata"/>
              </a:rPr>
              <a:t>“alert”</a:t>
            </a:r>
            <a:r>
              <a:rPr lang="en" sz="1500" b="0" i="0" u="none" strike="noStrike" cap="none">
                <a:solidFill>
                  <a:srgbClr val="7BAAF7"/>
                </a:solidFill>
                <a:latin typeface="Inconsolata"/>
                <a:ea typeface="Inconsolata"/>
                <a:cs typeface="Inconsolata"/>
                <a:sym typeface="Inconsolata"/>
              </a:rPr>
              <a:t>&gt;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7BAAF7"/>
                </a:solidFill>
                <a:latin typeface="Inconsolata"/>
                <a:ea typeface="Inconsolata"/>
                <a:cs typeface="Inconsolata"/>
                <a:sym typeface="Inconsolata"/>
              </a:rPr>
              <a:t>&lt;content</a:t>
            </a: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F06292"/>
                </a:solidFill>
                <a:latin typeface="Inconsolata"/>
                <a:ea typeface="Inconsolata"/>
                <a:cs typeface="Inconsolata"/>
                <a:sym typeface="Inconsolata"/>
              </a:rPr>
              <a:t>select</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57BB8A"/>
                </a:solidFill>
                <a:latin typeface="Inconsolata"/>
                <a:ea typeface="Inconsolata"/>
                <a:cs typeface="Inconsolata"/>
                <a:sym typeface="Inconsolata"/>
              </a:rPr>
              <a:t>“.message”</a:t>
            </a:r>
            <a:r>
              <a:rPr lang="en" sz="1500" b="0" i="0" u="none" strike="noStrike" cap="none">
                <a:solidFill>
                  <a:srgbClr val="7BAAF7"/>
                </a:solidFill>
                <a:latin typeface="Inconsolata"/>
                <a:ea typeface="Inconsolata"/>
                <a:cs typeface="Inconsolata"/>
                <a:sym typeface="Inconsolata"/>
              </a:rPr>
              <a:t>&gt;&lt;/content&gt;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7BAAF7"/>
                </a:solidFill>
                <a:latin typeface="Inconsolata"/>
                <a:ea typeface="Inconsolata"/>
                <a:cs typeface="Inconsolata"/>
                <a:sym typeface="Inconsolata"/>
              </a:rPr>
              <a:t>&lt;/div&gt;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7BAAF7"/>
                </a:solidFill>
                <a:latin typeface="Inconsolata"/>
                <a:ea typeface="Inconsolata"/>
                <a:cs typeface="Inconsolata"/>
                <a:sym typeface="Inconsolata"/>
              </a:rPr>
              <a:t>&lt;/template&gt;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7BAAF7"/>
                </a:solidFill>
                <a:latin typeface="Inconsolata"/>
                <a:ea typeface="Inconsolata"/>
                <a:cs typeface="Inconsolata"/>
                <a:sym typeface="Inconsolata"/>
              </a:rPr>
              <a:t>&lt;script&gt;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FF8A65"/>
                </a:solidFill>
                <a:latin typeface="Inconsolata"/>
                <a:ea typeface="Inconsolata"/>
                <a:cs typeface="Inconsolata"/>
                <a:sym typeface="Inconsolata"/>
              </a:rPr>
              <a:t>Polymer</a:t>
            </a:r>
            <a:r>
              <a:rPr lang="en" sz="1500" b="0" i="0" u="none" strike="noStrike" cap="none">
                <a:solidFill>
                  <a:srgbClr val="A3A3A3"/>
                </a:solidFill>
                <a:latin typeface="Inconsolata"/>
                <a:ea typeface="Inconsolata"/>
                <a:cs typeface="Inconsolata"/>
                <a:sym typeface="Inconsolata"/>
              </a:rPr>
              <a: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is</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FFFFFF"/>
                </a:solidFill>
                <a:latin typeface="Inconsolata"/>
                <a:ea typeface="Inconsolata"/>
                <a:cs typeface="Inconsolata"/>
                <a:sym typeface="Inconsolata"/>
              </a:rPr>
              <a:t>alert</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FFFFFF"/>
                </a:solidFill>
                <a:latin typeface="Inconsolata"/>
                <a:ea typeface="Inconsolata"/>
                <a:cs typeface="Inconsolata"/>
                <a:sym typeface="Inconsolata"/>
              </a:rPr>
              <a:t>banner</a:t>
            </a:r>
            <a:r>
              <a:rPr lang="en" sz="1500" b="0" i="0" u="none" strike="noStrike" cap="none">
                <a:solidFill>
                  <a:srgbClr val="57BB8A"/>
                </a:solidFill>
                <a:latin typeface="Inconsolata"/>
                <a:ea typeface="Inconsolata"/>
                <a:cs typeface="Inconsolata"/>
                <a:sym typeface="Inconsolata"/>
              </a:rPr>
              <a: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A3A3A3"/>
                </a:solidFill>
                <a:latin typeface="Inconsolata"/>
                <a:ea typeface="Inconsolata"/>
                <a:cs typeface="Inconsolata"/>
                <a:sym typeface="Inconsolata"/>
              </a:rPr>
              <a: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7BAAF7"/>
                </a:solidFill>
                <a:latin typeface="Inconsolata"/>
                <a:ea typeface="Inconsolata"/>
                <a:cs typeface="Inconsolata"/>
                <a:sym typeface="Inconsolata"/>
              </a:rPr>
              <a:t>&lt;/script&gt;</a:t>
            </a:r>
          </a:p>
          <a:p>
            <a:pPr marL="0" marR="0" lvl="0" indent="0" algn="l" rtl="0">
              <a:lnSpc>
                <a:spcPct val="120000"/>
              </a:lnSpc>
              <a:spcBef>
                <a:spcPts val="0"/>
              </a:spcBef>
              <a:buSzPct val="25000"/>
              <a:buNone/>
            </a:pPr>
            <a:r>
              <a:rPr lang="en" sz="1500" b="0" i="0" u="none" strike="noStrike" cap="none">
                <a:solidFill>
                  <a:srgbClr val="7BAAF7"/>
                </a:solidFill>
                <a:latin typeface="Inconsolata"/>
                <a:ea typeface="Inconsolata"/>
                <a:cs typeface="Inconsolata"/>
                <a:sym typeface="Inconsolata"/>
              </a:rPr>
              <a:t>&lt;/dom-module&gt;</a:t>
            </a:r>
          </a:p>
        </p:txBody>
      </p:sp>
    </p:spTree>
  </p:cSld>
  <p:clrMapOvr>
    <a:masterClrMapping/>
  </p:clrMapOvr>
  <p:transition spd="slow">
    <p:cut/>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Shape 544"/>
          <p:cNvSpPr/>
          <p:nvPr/>
        </p:nvSpPr>
        <p:spPr>
          <a:xfrm>
            <a:off x="791842" y="450829"/>
            <a:ext cx="4229999" cy="4794899"/>
          </a:xfrm>
          <a:prstGeom prst="rect">
            <a:avLst/>
          </a:prstGeom>
          <a:noFill/>
          <a:ln>
            <a:noFill/>
          </a:ln>
        </p:spPr>
        <p:txBody>
          <a:bodyPr lIns="0" tIns="0" rIns="0" bIns="0" anchor="t" anchorCtr="0">
            <a:noAutofit/>
          </a:bodyPr>
          <a:lstStyle/>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&lt;dom-module id=“alert-banner"&gt;</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&lt;template&gt;</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7BAAF7"/>
                </a:solidFill>
                <a:latin typeface="Inconsolata"/>
                <a:ea typeface="Inconsolata"/>
                <a:cs typeface="Inconsolata"/>
                <a:sym typeface="Inconsolata"/>
              </a:rPr>
              <a:t>&lt;div</a:t>
            </a: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F06292"/>
                </a:solidFill>
                <a:latin typeface="Inconsolata"/>
                <a:ea typeface="Inconsolata"/>
                <a:cs typeface="Inconsolata"/>
                <a:sym typeface="Inconsolata"/>
              </a:rPr>
              <a:t>class</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57BB8A"/>
                </a:solidFill>
                <a:latin typeface="Inconsolata"/>
                <a:ea typeface="Inconsolata"/>
                <a:cs typeface="Inconsolata"/>
                <a:sym typeface="Inconsolata"/>
              </a:rPr>
              <a:t>“alert”</a:t>
            </a:r>
            <a:r>
              <a:rPr lang="en" sz="1500" b="0" i="0" u="none" strike="noStrike" cap="none">
                <a:solidFill>
                  <a:srgbClr val="7BAAF7"/>
                </a:solidFill>
                <a:latin typeface="Inconsolata"/>
                <a:ea typeface="Inconsolata"/>
                <a:cs typeface="Inconsolata"/>
                <a:sym typeface="Inconsolata"/>
              </a:rPr>
              <a:t>&gt;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7BAAF7"/>
                </a:solidFill>
                <a:latin typeface="Inconsolata"/>
                <a:ea typeface="Inconsolata"/>
                <a:cs typeface="Inconsolata"/>
                <a:sym typeface="Inconsolata"/>
              </a:rPr>
              <a:t>&lt;content</a:t>
            </a: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F06292"/>
                </a:solidFill>
                <a:latin typeface="Inconsolata"/>
                <a:ea typeface="Inconsolata"/>
                <a:cs typeface="Inconsolata"/>
                <a:sym typeface="Inconsolata"/>
              </a:rPr>
              <a:t>select</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57BB8A"/>
                </a:solidFill>
                <a:latin typeface="Inconsolata"/>
                <a:ea typeface="Inconsolata"/>
                <a:cs typeface="Inconsolata"/>
                <a:sym typeface="Inconsolata"/>
              </a:rPr>
              <a:t>“.message”</a:t>
            </a:r>
            <a:r>
              <a:rPr lang="en" sz="1500" b="0" i="0" u="none" strike="noStrike" cap="none">
                <a:solidFill>
                  <a:srgbClr val="7BAAF7"/>
                </a:solidFill>
                <a:latin typeface="Inconsolata"/>
                <a:ea typeface="Inconsolata"/>
                <a:cs typeface="Inconsolata"/>
                <a:sym typeface="Inconsolata"/>
              </a:rPr>
              <a:t>&gt;&lt;/content&gt;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7BAAF7"/>
                </a:solidFill>
                <a:latin typeface="Inconsolata"/>
                <a:ea typeface="Inconsolata"/>
                <a:cs typeface="Inconsolata"/>
                <a:sym typeface="Inconsolata"/>
              </a:rPr>
              <a:t>&lt;/div&gt;</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&lt;/template&gt;</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&lt;script&gt;</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Polymer({</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is: ‘alert-banner’,</a:t>
            </a:r>
          </a:p>
          <a:p>
            <a:pPr marL="0" marR="0" lvl="0" indent="0" algn="l" rtl="0">
              <a:lnSpc>
                <a:spcPct val="120000"/>
              </a:lnSpc>
              <a:spcBef>
                <a:spcPts val="0"/>
              </a:spcBef>
              <a:buSzPct val="25000"/>
              <a:buNone/>
            </a:pPr>
            <a:r>
              <a:rPr lang="en" sz="1500" b="0" i="0" u="none" strike="noStrike" cap="none">
                <a:solidFill>
                  <a:srgbClr val="81C784"/>
                </a:solidFill>
                <a:latin typeface="Inconsolata"/>
                <a:ea typeface="Inconsolata"/>
                <a:cs typeface="Inconsolata"/>
                <a:sym typeface="Inconsolata"/>
              </a:rPr>
              <a:t>      </a:t>
            </a:r>
            <a:r>
              <a:rPr lang="en" sz="1500" b="0" i="0" u="none" strike="noStrike" cap="none">
                <a:solidFill>
                  <a:srgbClr val="FFFFFF"/>
                </a:solidFill>
                <a:latin typeface="Inconsolata"/>
                <a:ea typeface="Inconsolata"/>
                <a:cs typeface="Inconsolata"/>
                <a:sym typeface="Inconsolata"/>
              </a:rPr>
              <a:t>properties</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A3A3A3"/>
                </a:solidFill>
                <a:latin typeface="Inconsolata"/>
                <a:ea typeface="Inconsolata"/>
                <a:cs typeface="Inconsolata"/>
                <a:sym typeface="Inconsolata"/>
              </a:rPr>
              <a: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shown</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A3A3A3"/>
                </a:solidFill>
                <a:latin typeface="Inconsolata"/>
                <a:ea typeface="Inconsolata"/>
                <a:cs typeface="Inconsolata"/>
                <a:sym typeface="Inconsolata"/>
              </a:rPr>
              <a: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type</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FF8A65"/>
                </a:solidFill>
                <a:latin typeface="Inconsolata"/>
                <a:ea typeface="Inconsolata"/>
                <a:cs typeface="Inconsolata"/>
                <a:sym typeface="Inconsolata"/>
              </a:rPr>
              <a:t>Boolean</a:t>
            </a:r>
            <a:r>
              <a:rPr lang="en" sz="1500" b="0" i="0" u="none" strike="noStrike" cap="none">
                <a:solidFill>
                  <a:srgbClr val="A3A3A3"/>
                </a:solidFill>
                <a:latin typeface="Inconsolata"/>
                <a:ea typeface="Inconsolata"/>
                <a:cs typeface="Inconsolata"/>
                <a:sym typeface="Inconsolata"/>
              </a:rPr>
              <a: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value</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7BAAF7"/>
                </a:solidFill>
                <a:latin typeface="Inconsolata"/>
                <a:ea typeface="Inconsolata"/>
                <a:cs typeface="Inconsolata"/>
                <a:sym typeface="Inconsolata"/>
              </a:rPr>
              <a:t>false</a:t>
            </a:r>
            <a:r>
              <a:rPr lang="en" sz="1500" b="0" i="0" u="none" strike="noStrike" cap="none">
                <a:solidFill>
                  <a:srgbClr val="A3A3A3"/>
                </a:solidFill>
                <a:latin typeface="Inconsolata"/>
                <a:ea typeface="Inconsolata"/>
                <a:cs typeface="Inconsolata"/>
                <a:sym typeface="Inconsolata"/>
              </a:rPr>
              <a: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notify</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7BAAF7"/>
                </a:solidFill>
                <a:latin typeface="Inconsolata"/>
                <a:ea typeface="Inconsolata"/>
                <a:cs typeface="Inconsolata"/>
                <a:sym typeface="Inconsolata"/>
              </a:rPr>
              <a:t>true</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A3A3A3"/>
                </a:solidFill>
                <a:latin typeface="Inconsolata"/>
                <a:ea typeface="Inconsolata"/>
                <a:cs typeface="Inconsolata"/>
                <a:sym typeface="Inconsolata"/>
              </a:rPr>
              <a: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A3A3A3"/>
                </a:solidFill>
                <a:latin typeface="Inconsolata"/>
                <a:ea typeface="Inconsolata"/>
                <a:cs typeface="Inconsolata"/>
                <a:sym typeface="Inconsolata"/>
              </a:rPr>
              <a: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9E9E9E"/>
                </a:solidFill>
                <a:latin typeface="Inconsolata"/>
                <a:ea typeface="Inconsolata"/>
                <a:cs typeface="Inconsolata"/>
                <a:sym typeface="Inconsolata"/>
              </a:rPr>
              <a:t>});</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&lt;/script&gt;</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&lt;/dom-module&gt;</a:t>
            </a:r>
          </a:p>
        </p:txBody>
      </p:sp>
      <p:pic>
        <p:nvPicPr>
          <p:cNvPr id="545" name="Shape 545"/>
          <p:cNvPicPr preferRelativeResize="0"/>
          <p:nvPr/>
        </p:nvPicPr>
        <p:blipFill rotWithShape="1">
          <a:blip r:embed="rId3">
            <a:alphaModFix/>
          </a:blip>
          <a:srcRect/>
          <a:stretch/>
        </p:blipFill>
        <p:spPr>
          <a:xfrm rot="-10585483">
            <a:off x="3239160" y="4077658"/>
            <a:ext cx="1449169" cy="169161"/>
          </a:xfrm>
          <a:prstGeom prst="rect">
            <a:avLst/>
          </a:prstGeom>
          <a:noFill/>
          <a:ln>
            <a:noFill/>
          </a:ln>
        </p:spPr>
      </p:pic>
      <p:sp>
        <p:nvSpPr>
          <p:cNvPr id="546" name="Shape 546"/>
          <p:cNvSpPr/>
          <p:nvPr/>
        </p:nvSpPr>
        <p:spPr>
          <a:xfrm>
            <a:off x="4788551" y="3816667"/>
            <a:ext cx="3682923" cy="884872"/>
          </a:xfrm>
          <a:prstGeom prst="rect">
            <a:avLst/>
          </a:prstGeom>
          <a:noFill/>
          <a:ln>
            <a:noFill/>
          </a:ln>
        </p:spPr>
        <p:txBody>
          <a:bodyPr lIns="0" tIns="0" rIns="0" bIns="0" anchor="t" anchorCtr="0">
            <a:noAutofit/>
          </a:bodyPr>
          <a:lstStyle/>
          <a:p>
            <a:pPr marL="0" marR="0" lvl="0" indent="0" algn="l" rtl="0">
              <a:lnSpc>
                <a:spcPct val="90000"/>
              </a:lnSpc>
              <a:spcBef>
                <a:spcPts val="0"/>
              </a:spcBef>
              <a:buSzPct val="25000"/>
              <a:buNone/>
            </a:pPr>
            <a:r>
              <a:rPr lang="en" sz="3000" b="0" i="0" u="none" strike="noStrike" cap="none" dirty="0" smtClean="0">
                <a:solidFill>
                  <a:srgbClr val="FFFFFF"/>
                </a:solidFill>
                <a:latin typeface="Roboto"/>
                <a:ea typeface="Roboto"/>
                <a:cs typeface="Roboto"/>
                <a:sym typeface="Roboto"/>
              </a:rPr>
              <a:t>Propiedades para </a:t>
            </a:r>
            <a:r>
              <a:rPr lang="en" sz="3000" b="1" i="0" u="none" strike="noStrike" cap="none" dirty="0" smtClean="0">
                <a:solidFill>
                  <a:srgbClr val="FFFFFF"/>
                </a:solidFill>
                <a:latin typeface="Roboto"/>
                <a:ea typeface="Roboto"/>
                <a:cs typeface="Roboto"/>
                <a:sym typeface="Roboto"/>
              </a:rPr>
              <a:t>configurar</a:t>
            </a:r>
            <a:r>
              <a:rPr lang="en" sz="3000" b="0" i="0" u="none" strike="noStrike" cap="none" dirty="0" smtClean="0">
                <a:solidFill>
                  <a:srgbClr val="FFFFFF"/>
                </a:solidFill>
                <a:latin typeface="Roboto"/>
                <a:ea typeface="Roboto"/>
                <a:cs typeface="Roboto"/>
                <a:sym typeface="Roboto"/>
              </a:rPr>
              <a:t> elementos</a:t>
            </a:r>
            <a:endParaRPr lang="en" sz="3000" b="1" i="1" u="none" strike="noStrike" cap="none" dirty="0">
              <a:solidFill>
                <a:srgbClr val="FFFFFF"/>
              </a:solidFill>
              <a:latin typeface="Roboto"/>
              <a:ea typeface="Roboto"/>
              <a:cs typeface="Roboto"/>
              <a:sym typeface="Roboto"/>
            </a:endParaRPr>
          </a:p>
        </p:txBody>
      </p:sp>
    </p:spTree>
  </p:cSld>
  <p:clrMapOvr>
    <a:masterClrMapping/>
  </p:clrMapOvr>
  <p:transition spd="slow">
    <p:cut/>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Shape 551"/>
          <p:cNvSpPr/>
          <p:nvPr/>
        </p:nvSpPr>
        <p:spPr>
          <a:xfrm>
            <a:off x="791842" y="450829"/>
            <a:ext cx="4229999" cy="4314900"/>
          </a:xfrm>
          <a:prstGeom prst="rect">
            <a:avLst/>
          </a:prstGeom>
          <a:noFill/>
          <a:ln>
            <a:noFill/>
          </a:ln>
        </p:spPr>
        <p:txBody>
          <a:bodyPr lIns="0" tIns="0" rIns="0" bIns="0" anchor="t" anchorCtr="0">
            <a:noAutofit/>
          </a:bodyPr>
          <a:lstStyle/>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&lt;dom-module id=“alert-banner"&gt;</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&lt;template&gt;</a:t>
            </a:r>
          </a:p>
          <a:p>
            <a:pPr marL="0" marR="0" lvl="5" indent="43180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7BAAF7"/>
                </a:solidFill>
                <a:latin typeface="Inconsolata"/>
                <a:ea typeface="Inconsolata"/>
                <a:cs typeface="Inconsolata"/>
                <a:sym typeface="Inconsolata"/>
              </a:rPr>
              <a:t>&lt;div</a:t>
            </a: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F06292"/>
                </a:solidFill>
                <a:latin typeface="Inconsolata"/>
                <a:ea typeface="Inconsolata"/>
                <a:cs typeface="Inconsolata"/>
                <a:sym typeface="Inconsolata"/>
              </a:rPr>
              <a:t>class</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57BB8A"/>
                </a:solidFill>
                <a:latin typeface="Inconsolata"/>
                <a:ea typeface="Inconsolata"/>
                <a:cs typeface="Inconsolata"/>
                <a:sym typeface="Inconsolata"/>
              </a:rPr>
              <a:t>“alert” </a:t>
            </a:r>
            <a:r>
              <a:rPr lang="en" sz="1500" b="0" i="0" u="none" strike="noStrike" cap="none">
                <a:solidFill>
                  <a:srgbClr val="F06292"/>
                </a:solidFill>
                <a:latin typeface="Inconsolata"/>
                <a:ea typeface="Inconsolata"/>
                <a:cs typeface="Inconsolata"/>
                <a:sym typeface="Inconsolata"/>
              </a:rPr>
              <a:t>hidden</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57BB8A"/>
                </a:solidFill>
                <a:latin typeface="Inconsolata"/>
                <a:ea typeface="Inconsolata"/>
                <a:cs typeface="Inconsolata"/>
                <a:sym typeface="Inconsolata"/>
              </a:rPr>
              <a:t>"{{!shown}}"</a:t>
            </a:r>
            <a:r>
              <a:rPr lang="en" sz="1500" b="0" i="0" u="none" strike="noStrike" cap="none">
                <a:solidFill>
                  <a:srgbClr val="7BAAF7"/>
                </a:solidFill>
                <a:latin typeface="Inconsolata"/>
                <a:ea typeface="Inconsolata"/>
                <a:cs typeface="Inconsolata"/>
                <a:sym typeface="Inconsolata"/>
              </a:rPr>
              <a:t>&gt;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7BAAF7"/>
                </a:solidFill>
                <a:latin typeface="Inconsolata"/>
                <a:ea typeface="Inconsolata"/>
                <a:cs typeface="Inconsolata"/>
                <a:sym typeface="Inconsolata"/>
              </a:rPr>
              <a:t>&lt;content</a:t>
            </a: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F06292"/>
                </a:solidFill>
                <a:latin typeface="Inconsolata"/>
                <a:ea typeface="Inconsolata"/>
                <a:cs typeface="Inconsolata"/>
                <a:sym typeface="Inconsolata"/>
              </a:rPr>
              <a:t>select</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57BB8A"/>
                </a:solidFill>
                <a:latin typeface="Inconsolata"/>
                <a:ea typeface="Inconsolata"/>
                <a:cs typeface="Inconsolata"/>
                <a:sym typeface="Inconsolata"/>
              </a:rPr>
              <a:t>“.message”</a:t>
            </a:r>
            <a:r>
              <a:rPr lang="en" sz="1500" b="0" i="0" u="none" strike="noStrike" cap="none">
                <a:solidFill>
                  <a:srgbClr val="7BAAF7"/>
                </a:solidFill>
                <a:latin typeface="Inconsolata"/>
                <a:ea typeface="Inconsolata"/>
                <a:cs typeface="Inconsolata"/>
                <a:sym typeface="Inconsolata"/>
              </a:rPr>
              <a:t>&gt;&lt;/content&gt;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7BAAF7"/>
                </a:solidFill>
                <a:latin typeface="Inconsolata"/>
                <a:ea typeface="Inconsolata"/>
                <a:cs typeface="Inconsolata"/>
                <a:sym typeface="Inconsolata"/>
              </a:rPr>
              <a:t>&lt;/div&gt;</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&lt;/template&gt;</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&lt;script&gt;</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Polymer({</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is: ‘alert-banner’,</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properties: {</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shown: {</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type: Boolean,</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value</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7BAAF7"/>
                </a:solidFill>
                <a:latin typeface="Inconsolata"/>
                <a:ea typeface="Inconsolata"/>
                <a:cs typeface="Inconsolata"/>
                <a:sym typeface="Inconsolata"/>
              </a:rPr>
              <a:t>false</a:t>
            </a:r>
            <a:r>
              <a:rPr lang="en" sz="1500" b="0" i="0" u="none" strike="noStrike" cap="none">
                <a:solidFill>
                  <a:srgbClr val="A3A3A3"/>
                </a:solidFill>
                <a:latin typeface="Inconsolata"/>
                <a:ea typeface="Inconsolata"/>
                <a:cs typeface="Inconsolata"/>
                <a:sym typeface="Inconsolata"/>
              </a:rPr>
              <a: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9E9E9E"/>
                </a:solidFill>
                <a:latin typeface="Inconsolata"/>
                <a:ea typeface="Inconsolata"/>
                <a:cs typeface="Inconsolata"/>
                <a:sym typeface="Inconsolata"/>
              </a:rPr>
              <a:t>notify: true</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A3A3A3"/>
                </a:solidFill>
                <a:latin typeface="Inconsolata"/>
                <a:ea typeface="Inconsolata"/>
                <a:cs typeface="Inconsolata"/>
                <a:sym typeface="Inconsolata"/>
              </a:rPr>
              <a: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A3A3A3"/>
                </a:solidFill>
                <a:latin typeface="Inconsolata"/>
                <a:ea typeface="Inconsolata"/>
                <a:cs typeface="Inconsolata"/>
                <a:sym typeface="Inconsolata"/>
              </a:rPr>
              <a:t>}</a:t>
            </a:r>
          </a:p>
          <a:p>
            <a:pPr marL="0" marR="0" lvl="0" indent="0" algn="l" rtl="0">
              <a:lnSpc>
                <a:spcPct val="120000"/>
              </a:lnSpc>
              <a:spcBef>
                <a:spcPts val="0"/>
              </a:spcBef>
              <a:buSzPct val="25000"/>
              <a:buNone/>
            </a:pPr>
            <a:r>
              <a:rPr lang="en" sz="1500" b="0" i="0" u="none" strike="noStrike" cap="none">
                <a:solidFill>
                  <a:srgbClr val="A3A3A3"/>
                </a:solidFill>
                <a:latin typeface="Inconsolata"/>
                <a:ea typeface="Inconsolata"/>
                <a:cs typeface="Inconsolata"/>
                <a:sym typeface="Inconsolata"/>
              </a:rPr>
              <a:t>    …</a:t>
            </a:r>
          </a:p>
        </p:txBody>
      </p:sp>
      <p:sp>
        <p:nvSpPr>
          <p:cNvPr id="552" name="Shape 552"/>
          <p:cNvSpPr/>
          <p:nvPr/>
        </p:nvSpPr>
        <p:spPr>
          <a:xfrm>
            <a:off x="5263085" y="597397"/>
            <a:ext cx="3605099" cy="1186579"/>
          </a:xfrm>
          <a:prstGeom prst="rect">
            <a:avLst/>
          </a:prstGeom>
          <a:noFill/>
          <a:ln>
            <a:noFill/>
          </a:ln>
        </p:spPr>
        <p:txBody>
          <a:bodyPr lIns="0" tIns="0" rIns="0" bIns="0" anchor="t" anchorCtr="0">
            <a:noAutofit/>
          </a:bodyPr>
          <a:lstStyle/>
          <a:p>
            <a:pPr marL="0" marR="0" lvl="0" indent="0" algn="l" rtl="0">
              <a:lnSpc>
                <a:spcPct val="90000"/>
              </a:lnSpc>
              <a:spcBef>
                <a:spcPts val="0"/>
              </a:spcBef>
              <a:buSzPct val="25000"/>
              <a:buNone/>
            </a:pPr>
            <a:r>
              <a:rPr lang="en" sz="3000" b="0" i="0" u="none" strike="noStrike" cap="none" dirty="0">
                <a:solidFill>
                  <a:srgbClr val="FFFFFF"/>
                </a:solidFill>
                <a:latin typeface="Roboto"/>
                <a:ea typeface="Roboto"/>
                <a:cs typeface="Roboto"/>
                <a:sym typeface="Roboto"/>
              </a:rPr>
              <a:t>Bind </a:t>
            </a:r>
            <a:r>
              <a:rPr lang="en" sz="3000" b="0" i="0" u="none" strike="noStrike" cap="none" dirty="0" smtClean="0">
                <a:solidFill>
                  <a:srgbClr val="FFFFFF"/>
                </a:solidFill>
                <a:latin typeface="Roboto"/>
                <a:ea typeface="Roboto"/>
                <a:cs typeface="Roboto"/>
                <a:sym typeface="Roboto"/>
              </a:rPr>
              <a:t>de atributos del estado de la propiedad</a:t>
            </a:r>
            <a:endParaRPr lang="en" sz="3300" b="1" i="1" u="none" strike="noStrike" cap="none" dirty="0">
              <a:solidFill>
                <a:srgbClr val="FFFFFF"/>
              </a:solidFill>
              <a:latin typeface="Roboto"/>
              <a:ea typeface="Roboto"/>
              <a:cs typeface="Roboto"/>
              <a:sym typeface="Roboto"/>
            </a:endParaRPr>
          </a:p>
        </p:txBody>
      </p:sp>
      <p:pic>
        <p:nvPicPr>
          <p:cNvPr id="553" name="Shape 553"/>
          <p:cNvPicPr preferRelativeResize="0"/>
          <p:nvPr/>
        </p:nvPicPr>
        <p:blipFill rotWithShape="1">
          <a:blip r:embed="rId3">
            <a:alphaModFix/>
          </a:blip>
          <a:srcRect/>
          <a:stretch/>
        </p:blipFill>
        <p:spPr>
          <a:xfrm rot="10800000" flipH="1">
            <a:off x="4433099" y="817530"/>
            <a:ext cx="668700" cy="407700"/>
          </a:xfrm>
          <a:prstGeom prst="rect">
            <a:avLst/>
          </a:prstGeom>
          <a:noFill/>
          <a:ln>
            <a:noFill/>
          </a:ln>
        </p:spPr>
      </p:pic>
      <p:pic>
        <p:nvPicPr>
          <p:cNvPr id="554" name="Shape 554"/>
          <p:cNvPicPr preferRelativeResize="0"/>
          <p:nvPr/>
        </p:nvPicPr>
        <p:blipFill rotWithShape="1">
          <a:blip r:embed="rId4">
            <a:alphaModFix/>
          </a:blip>
          <a:srcRect/>
          <a:stretch/>
        </p:blipFill>
        <p:spPr>
          <a:xfrm>
            <a:off x="3085751" y="1715406"/>
            <a:ext cx="3425111" cy="2518488"/>
          </a:xfrm>
          <a:prstGeom prst="rect">
            <a:avLst/>
          </a:prstGeom>
          <a:noFill/>
          <a:ln>
            <a:noFill/>
          </a:ln>
        </p:spPr>
      </p:pic>
      <p:pic>
        <p:nvPicPr>
          <p:cNvPr id="555" name="Shape 555"/>
          <p:cNvPicPr preferRelativeResize="0"/>
          <p:nvPr/>
        </p:nvPicPr>
        <p:blipFill rotWithShape="1">
          <a:blip r:embed="rId5">
            <a:alphaModFix/>
          </a:blip>
          <a:srcRect/>
          <a:stretch/>
        </p:blipFill>
        <p:spPr>
          <a:xfrm>
            <a:off x="2993231" y="1525009"/>
            <a:ext cx="1884299" cy="144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Shape 560"/>
          <p:cNvSpPr/>
          <p:nvPr/>
        </p:nvSpPr>
        <p:spPr>
          <a:xfrm>
            <a:off x="6874" y="-4522470"/>
            <a:ext cx="13655858" cy="15890559"/>
          </a:xfrm>
          <a:prstGeom prst="rect">
            <a:avLst/>
          </a:prstGeom>
          <a:noFill/>
          <a:ln>
            <a:noFill/>
          </a:ln>
        </p:spPr>
        <p:txBody>
          <a:bodyPr lIns="0" tIns="0" rIns="0" bIns="0" anchor="t" anchorCtr="0">
            <a:noAutofit/>
          </a:bodyPr>
          <a:lstStyle/>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&lt;body unresolved&gt;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&lt;nav&gt;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&lt;header&gt;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&lt;ul&gt;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&lt;li&gt;&lt;a href="#"&gt;About us&lt;/a&gt;&lt;/li&gt;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&lt;li&gt;&lt;a href="#"&gt;Make a reservation&lt;/a&gt;&lt;/li&gt;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&lt;li&gt;&lt;a href="#"&gt;Contact&lt;/a&gt;&lt;/li&gt;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&lt;/ul&gt;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&lt;/header&gt;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&lt;/nav&gt;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&lt;main&gt;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&lt;h1 class="logo"&gt;Polymer!&lt;/h1&gt;</a:t>
            </a:r>
          </a:p>
          <a:p>
            <a:pPr marL="0" marR="0" lvl="0" indent="0" algn="l" rtl="0">
              <a:lnSpc>
                <a:spcPct val="120000"/>
              </a:lnSpc>
              <a:spcBef>
                <a:spcPts val="0"/>
              </a:spcBef>
              <a:buSzPct val="25000"/>
              <a:buNone/>
            </a:pPr>
            <a:r>
              <a:rPr lang="en" sz="3000" b="0" i="0" u="none" strike="noStrike" cap="none">
                <a:latin typeface="Inconsolata"/>
                <a:ea typeface="Inconsolata"/>
                <a:cs typeface="Inconsolata"/>
                <a:sym typeface="Inconsolata"/>
              </a:rPr>
              <a:t>    </a:t>
            </a:r>
            <a:r>
              <a:rPr lang="en" sz="3000" b="0" i="0" u="none" strike="noStrike" cap="none">
                <a:solidFill>
                  <a:srgbClr val="4285F4"/>
                </a:solidFill>
                <a:latin typeface="Inconsolata"/>
                <a:ea typeface="Inconsolata"/>
                <a:cs typeface="Inconsolata"/>
                <a:sym typeface="Inconsolata"/>
              </a:rPr>
              <a:t>&lt;alert-banner&gt;</a:t>
            </a:r>
          </a:p>
          <a:p>
            <a:pPr marL="0" marR="0" lvl="0" indent="0" algn="l" rtl="0">
              <a:lnSpc>
                <a:spcPct val="120000"/>
              </a:lnSpc>
              <a:spcBef>
                <a:spcPts val="0"/>
              </a:spcBef>
              <a:buSzPct val="25000"/>
              <a:buNone/>
            </a:pPr>
            <a:r>
              <a:rPr lang="en" sz="3000" b="0" i="0" u="none" strike="noStrike" cap="none">
                <a:latin typeface="Inconsolata"/>
                <a:ea typeface="Inconsolata"/>
                <a:cs typeface="Inconsolata"/>
                <a:sym typeface="Inconsolata"/>
              </a:rPr>
              <a:t>      </a:t>
            </a:r>
            <a:r>
              <a:rPr lang="en" sz="3000" b="0" i="0" u="none" strike="noStrike" cap="none">
                <a:solidFill>
                  <a:srgbClr val="4285F4"/>
                </a:solidFill>
                <a:latin typeface="Inconsolata"/>
                <a:ea typeface="Inconsolata"/>
                <a:cs typeface="Inconsolata"/>
                <a:sym typeface="Inconsolata"/>
              </a:rPr>
              <a:t>&lt;span</a:t>
            </a:r>
            <a:r>
              <a:rPr lang="en" sz="3000" b="0" i="0" u="none" strike="noStrike" cap="none">
                <a:latin typeface="Inconsolata"/>
                <a:ea typeface="Inconsolata"/>
                <a:cs typeface="Inconsolata"/>
                <a:sym typeface="Inconsolata"/>
              </a:rPr>
              <a:t> </a:t>
            </a:r>
            <a:r>
              <a:rPr lang="en" sz="3000" b="0" i="0" u="none" strike="noStrike" cap="none">
                <a:solidFill>
                  <a:srgbClr val="E92663"/>
                </a:solidFill>
                <a:latin typeface="Inconsolata"/>
                <a:ea typeface="Inconsolata"/>
                <a:cs typeface="Inconsolata"/>
                <a:sym typeface="Inconsolata"/>
              </a:rPr>
              <a:t>class</a:t>
            </a:r>
            <a:r>
              <a:rPr lang="en" sz="3000" b="0" i="0" u="none" strike="noStrike" cap="none">
                <a:solidFill>
                  <a:srgbClr val="A3A3A3"/>
                </a:solidFill>
                <a:latin typeface="Inconsolata"/>
                <a:ea typeface="Inconsolata"/>
                <a:cs typeface="Inconsolata"/>
                <a:sym typeface="Inconsolata"/>
              </a:rPr>
              <a:t>=</a:t>
            </a:r>
            <a:r>
              <a:rPr lang="en" sz="3000" b="0" i="0" u="none" strike="noStrike" cap="none">
                <a:solidFill>
                  <a:srgbClr val="0E9D58"/>
                </a:solidFill>
                <a:latin typeface="Inconsolata"/>
                <a:ea typeface="Inconsolata"/>
                <a:cs typeface="Inconsolata"/>
                <a:sym typeface="Inconsolata"/>
              </a:rPr>
              <a:t>“message”</a:t>
            </a:r>
            <a:r>
              <a:rPr lang="en" sz="3000" b="0" i="0" u="none" strike="noStrike" cap="none">
                <a:solidFill>
                  <a:srgbClr val="4285F4"/>
                </a:solidFill>
                <a:latin typeface="Inconsolata"/>
                <a:ea typeface="Inconsolata"/>
                <a:cs typeface="Inconsolata"/>
                <a:sym typeface="Inconsolata"/>
              </a:rPr>
              <a:t>&gt;</a:t>
            </a:r>
          </a:p>
          <a:p>
            <a:pPr marL="0" marR="0" lvl="0" indent="0" algn="l" rtl="0">
              <a:lnSpc>
                <a:spcPct val="120000"/>
              </a:lnSpc>
              <a:spcBef>
                <a:spcPts val="0"/>
              </a:spcBef>
              <a:buSzPct val="25000"/>
              <a:buNone/>
            </a:pPr>
            <a:r>
              <a:rPr lang="en" sz="3000" b="0" i="0" u="none" strike="noStrike" cap="none">
                <a:latin typeface="Inconsolata"/>
                <a:ea typeface="Inconsolata"/>
                <a:cs typeface="Inconsolata"/>
                <a:sym typeface="Inconsolata"/>
              </a:rPr>
              <a:t>        Success! Your first component!</a:t>
            </a:r>
          </a:p>
          <a:p>
            <a:pPr marL="0" marR="0" lvl="0" indent="0" algn="l" rtl="0">
              <a:lnSpc>
                <a:spcPct val="120000"/>
              </a:lnSpc>
              <a:spcBef>
                <a:spcPts val="0"/>
              </a:spcBef>
              <a:buSzPct val="25000"/>
              <a:buNone/>
            </a:pPr>
            <a:r>
              <a:rPr lang="en" sz="3000" b="0" i="0" u="none" strike="noStrike" cap="none">
                <a:latin typeface="Inconsolata"/>
                <a:ea typeface="Inconsolata"/>
                <a:cs typeface="Inconsolata"/>
                <a:sym typeface="Inconsolata"/>
              </a:rPr>
              <a:t>      </a:t>
            </a:r>
            <a:r>
              <a:rPr lang="en" sz="3000" b="0" i="0" u="none" strike="noStrike" cap="none">
                <a:solidFill>
                  <a:srgbClr val="4285F4"/>
                </a:solidFill>
                <a:latin typeface="Inconsolata"/>
                <a:ea typeface="Inconsolata"/>
                <a:cs typeface="Inconsolata"/>
                <a:sym typeface="Inconsolata"/>
              </a:rPr>
              <a:t>&lt;/span&gt;</a:t>
            </a:r>
          </a:p>
          <a:p>
            <a:pPr marL="0" marR="0" lvl="0" indent="0" algn="l" rtl="0">
              <a:lnSpc>
                <a:spcPct val="120000"/>
              </a:lnSpc>
              <a:spcBef>
                <a:spcPts val="0"/>
              </a:spcBef>
              <a:buSzPct val="25000"/>
              <a:buNone/>
            </a:pPr>
            <a:r>
              <a:rPr lang="en" sz="3000" b="0" i="0" u="none" strike="noStrike" cap="none">
                <a:latin typeface="Inconsolata"/>
                <a:ea typeface="Inconsolata"/>
                <a:cs typeface="Inconsolata"/>
                <a:sym typeface="Inconsolata"/>
              </a:rPr>
              <a:t>    </a:t>
            </a:r>
            <a:r>
              <a:rPr lang="en" sz="3000" b="0" i="0" u="none" strike="noStrike" cap="none">
                <a:solidFill>
                  <a:srgbClr val="4285F4"/>
                </a:solidFill>
                <a:latin typeface="Inconsolata"/>
                <a:ea typeface="Inconsolata"/>
                <a:cs typeface="Inconsolata"/>
                <a:sym typeface="Inconsolata"/>
              </a:rPr>
              <a:t>&lt;/alert-banner&gt;</a:t>
            </a:r>
          </a:p>
          <a:p>
            <a:pPr marL="0" marR="0" lvl="0" indent="0" algn="l" rtl="0">
              <a:lnSpc>
                <a:spcPct val="120000"/>
              </a:lnSpc>
              <a:spcBef>
                <a:spcPts val="0"/>
              </a:spcBef>
              <a:buSzPct val="25000"/>
              <a:buNone/>
            </a:pPr>
            <a:r>
              <a:rPr lang="en" sz="3000" b="0" i="0" u="none" strike="noStrike" cap="none">
                <a:latin typeface="Inconsolata"/>
                <a:ea typeface="Inconsolata"/>
                <a:cs typeface="Inconsolata"/>
                <a:sym typeface="Inconsolata"/>
              </a:rPr>
              <a:t>    </a:t>
            </a:r>
            <a:r>
              <a:rPr lang="en" sz="3000" b="0" i="0" u="none" strike="noStrike" cap="none">
                <a:solidFill>
                  <a:srgbClr val="E0E0E0"/>
                </a:solidFill>
                <a:latin typeface="Inconsolata"/>
                <a:ea typeface="Inconsolata"/>
                <a:cs typeface="Inconsolata"/>
                <a:sym typeface="Inconsolata"/>
              </a:rPr>
              <a:t>&lt;section&gt;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&lt;article class="top-story"&gt;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&lt;img src="headline.jpg"/&gt;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&lt;p&gt;Lorem ipsum dolor sit amet…&lt;/p&gt;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&lt;/article&gt;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&lt;article class="breaking-news"&gt;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&lt;img src="breaking.jpg" alt="Important new images" /&gt;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&lt;p&gt;Lorem ipsum dolor sit amet, consectetur adipisicing elit...&lt;/p&gt;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&lt;/article&gt;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&lt;/section&gt;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&lt;/main&gt;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&lt;/body&gt;</a:t>
            </a:r>
          </a:p>
        </p:txBody>
      </p:sp>
      <p:sp>
        <p:nvSpPr>
          <p:cNvPr id="561" name="Shape 561"/>
          <p:cNvSpPr/>
          <p:nvPr/>
        </p:nvSpPr>
        <p:spPr>
          <a:xfrm>
            <a:off x="13247875" y="832041"/>
            <a:ext cx="136249" cy="489342"/>
          </a:xfrm>
          <a:prstGeom prst="rect">
            <a:avLst/>
          </a:prstGeom>
          <a:noFill/>
          <a:ln>
            <a:noFill/>
          </a:ln>
        </p:spPr>
        <p:txBody>
          <a:bodyPr lIns="0" tIns="0" rIns="0" bIns="0" anchor="ctr" anchorCtr="0">
            <a:noAutofit/>
          </a:bodyPr>
          <a:lstStyle/>
          <a:p>
            <a:pPr marL="0" marR="0" lvl="0" indent="0" algn="l" rtl="0">
              <a:lnSpc>
                <a:spcPct val="90000"/>
              </a:lnSpc>
              <a:spcBef>
                <a:spcPts val="0"/>
              </a:spcBef>
              <a:buSzPct val="25000"/>
              <a:buNone/>
            </a:pPr>
            <a:r>
              <a:rPr lang="en" sz="1500" b="0" i="0" u="none" strike="noStrike" cap="none">
                <a:solidFill>
                  <a:srgbClr val="FFFFFF"/>
                </a:solidFill>
                <a:latin typeface="Roboto"/>
                <a:ea typeface="Roboto"/>
                <a:cs typeface="Roboto"/>
                <a:sym typeface="Roboto"/>
              </a:rPr>
              <a:t>x</a:t>
            </a:r>
          </a:p>
        </p:txBody>
      </p:sp>
      <p:pic>
        <p:nvPicPr>
          <p:cNvPr id="562" name="Shape 562"/>
          <p:cNvPicPr preferRelativeResize="0"/>
          <p:nvPr/>
        </p:nvPicPr>
        <p:blipFill rotWithShape="1">
          <a:blip r:embed="rId3">
            <a:alphaModFix/>
          </a:blip>
          <a:srcRect/>
          <a:stretch/>
        </p:blipFill>
        <p:spPr>
          <a:xfrm>
            <a:off x="3629100" y="0"/>
            <a:ext cx="7389124" cy="6891501"/>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Shape 567"/>
          <p:cNvSpPr/>
          <p:nvPr/>
        </p:nvSpPr>
        <p:spPr>
          <a:xfrm>
            <a:off x="6874" y="-4522470"/>
            <a:ext cx="13655858" cy="15890559"/>
          </a:xfrm>
          <a:prstGeom prst="rect">
            <a:avLst/>
          </a:prstGeom>
          <a:noFill/>
          <a:ln>
            <a:noFill/>
          </a:ln>
        </p:spPr>
        <p:txBody>
          <a:bodyPr lIns="0" tIns="0" rIns="0" bIns="0" anchor="t" anchorCtr="0">
            <a:noAutofit/>
          </a:bodyPr>
          <a:lstStyle/>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&lt;body unresolved&gt;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&lt;nav&gt;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&lt;header&gt;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&lt;ul&gt;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&lt;li&gt;&lt;a href="#"&gt;About us&lt;/a&gt;&lt;/li&gt;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&lt;li&gt;&lt;a href="#"&gt;Make a reservation&lt;/a&gt;&lt;/li&gt;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&lt;li&gt;&lt;a href="#"&gt;Contact&lt;/a&gt;&lt;/li&gt;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&lt;/ul&gt;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&lt;/header&gt;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&lt;/nav&gt;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&lt;main&gt;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&lt;h1 class="logo"&gt;Polymer!&lt;/h1&gt;</a:t>
            </a:r>
          </a:p>
          <a:p>
            <a:pPr marL="0" marR="0" lvl="0" indent="0" algn="l" rtl="0">
              <a:lnSpc>
                <a:spcPct val="120000"/>
              </a:lnSpc>
              <a:spcBef>
                <a:spcPts val="0"/>
              </a:spcBef>
              <a:buSzPct val="25000"/>
              <a:buNone/>
            </a:pPr>
            <a:r>
              <a:rPr lang="en" sz="3000" b="0" i="0" u="none" strike="noStrike" cap="none">
                <a:latin typeface="Inconsolata"/>
                <a:ea typeface="Inconsolata"/>
                <a:cs typeface="Inconsolata"/>
                <a:sym typeface="Inconsolata"/>
              </a:rPr>
              <a:t>    </a:t>
            </a:r>
            <a:r>
              <a:rPr lang="en" sz="3000" b="0" i="0" u="none" strike="noStrike" cap="none">
                <a:solidFill>
                  <a:srgbClr val="4285F4"/>
                </a:solidFill>
                <a:latin typeface="Inconsolata"/>
                <a:ea typeface="Inconsolata"/>
                <a:cs typeface="Inconsolata"/>
                <a:sym typeface="Inconsolata"/>
              </a:rPr>
              <a:t>&lt;alert-banner</a:t>
            </a:r>
            <a:r>
              <a:rPr lang="en" sz="3000" b="0" i="0" u="none" strike="noStrike" cap="none">
                <a:latin typeface="Inconsolata"/>
                <a:ea typeface="Inconsolata"/>
                <a:cs typeface="Inconsolata"/>
                <a:sym typeface="Inconsolata"/>
              </a:rPr>
              <a:t> </a:t>
            </a:r>
            <a:r>
              <a:rPr lang="en" sz="3000" b="0" i="0" u="none" strike="noStrike" cap="none">
                <a:solidFill>
                  <a:srgbClr val="E92663"/>
                </a:solidFill>
                <a:latin typeface="Inconsolata"/>
                <a:ea typeface="Inconsolata"/>
                <a:cs typeface="Inconsolata"/>
                <a:sym typeface="Inconsolata"/>
              </a:rPr>
              <a:t>shown</a:t>
            </a:r>
            <a:r>
              <a:rPr lang="en" sz="3000" b="0" i="0" u="none" strike="noStrike" cap="none">
                <a:solidFill>
                  <a:srgbClr val="4285F4"/>
                </a:solidFill>
                <a:latin typeface="Inconsolata"/>
                <a:ea typeface="Inconsolata"/>
                <a:cs typeface="Inconsolata"/>
                <a:sym typeface="Inconsolata"/>
              </a:rPr>
              <a:t>&gt;</a:t>
            </a:r>
          </a:p>
          <a:p>
            <a:pPr marL="0" marR="0" lvl="0" indent="0" algn="l" rtl="0">
              <a:lnSpc>
                <a:spcPct val="120000"/>
              </a:lnSpc>
              <a:spcBef>
                <a:spcPts val="0"/>
              </a:spcBef>
              <a:buSzPct val="25000"/>
              <a:buNone/>
            </a:pPr>
            <a:r>
              <a:rPr lang="en" sz="3000" b="0" i="0" u="none" strike="noStrike" cap="none">
                <a:latin typeface="Inconsolata"/>
                <a:ea typeface="Inconsolata"/>
                <a:cs typeface="Inconsolata"/>
                <a:sym typeface="Inconsolata"/>
              </a:rPr>
              <a:t>      </a:t>
            </a:r>
            <a:r>
              <a:rPr lang="en" sz="3000" b="0" i="0" u="none" strike="noStrike" cap="none">
                <a:solidFill>
                  <a:srgbClr val="4285F4"/>
                </a:solidFill>
                <a:latin typeface="Inconsolata"/>
                <a:ea typeface="Inconsolata"/>
                <a:cs typeface="Inconsolata"/>
                <a:sym typeface="Inconsolata"/>
              </a:rPr>
              <a:t>&lt;span</a:t>
            </a:r>
            <a:r>
              <a:rPr lang="en" sz="3000" b="0" i="0" u="none" strike="noStrike" cap="none">
                <a:latin typeface="Inconsolata"/>
                <a:ea typeface="Inconsolata"/>
                <a:cs typeface="Inconsolata"/>
                <a:sym typeface="Inconsolata"/>
              </a:rPr>
              <a:t> </a:t>
            </a:r>
            <a:r>
              <a:rPr lang="en" sz="3000" b="0" i="0" u="none" strike="noStrike" cap="none">
                <a:solidFill>
                  <a:srgbClr val="E92663"/>
                </a:solidFill>
                <a:latin typeface="Inconsolata"/>
                <a:ea typeface="Inconsolata"/>
                <a:cs typeface="Inconsolata"/>
                <a:sym typeface="Inconsolata"/>
              </a:rPr>
              <a:t>class</a:t>
            </a:r>
            <a:r>
              <a:rPr lang="en" sz="3000" b="0" i="0" u="none" strike="noStrike" cap="none">
                <a:solidFill>
                  <a:srgbClr val="A3A3A3"/>
                </a:solidFill>
                <a:latin typeface="Inconsolata"/>
                <a:ea typeface="Inconsolata"/>
                <a:cs typeface="Inconsolata"/>
                <a:sym typeface="Inconsolata"/>
              </a:rPr>
              <a:t>=</a:t>
            </a:r>
            <a:r>
              <a:rPr lang="en" sz="3000" b="0" i="0" u="none" strike="noStrike" cap="none">
                <a:solidFill>
                  <a:srgbClr val="0E9D58"/>
                </a:solidFill>
                <a:latin typeface="Inconsolata"/>
                <a:ea typeface="Inconsolata"/>
                <a:cs typeface="Inconsolata"/>
                <a:sym typeface="Inconsolata"/>
              </a:rPr>
              <a:t>“message”</a:t>
            </a:r>
            <a:r>
              <a:rPr lang="en" sz="3000" b="0" i="0" u="none" strike="noStrike" cap="none">
                <a:solidFill>
                  <a:srgbClr val="4285F4"/>
                </a:solidFill>
                <a:latin typeface="Inconsolata"/>
                <a:ea typeface="Inconsolata"/>
                <a:cs typeface="Inconsolata"/>
                <a:sym typeface="Inconsolata"/>
              </a:rPr>
              <a:t>&gt;</a:t>
            </a:r>
          </a:p>
          <a:p>
            <a:pPr marL="0" marR="0" lvl="0" indent="0" algn="l" rtl="0">
              <a:lnSpc>
                <a:spcPct val="120000"/>
              </a:lnSpc>
              <a:spcBef>
                <a:spcPts val="0"/>
              </a:spcBef>
              <a:buSzPct val="25000"/>
              <a:buNone/>
            </a:pPr>
            <a:r>
              <a:rPr lang="en" sz="3000" b="0" i="0" u="none" strike="noStrike" cap="none">
                <a:latin typeface="Inconsolata"/>
                <a:ea typeface="Inconsolata"/>
                <a:cs typeface="Inconsolata"/>
                <a:sym typeface="Inconsolata"/>
              </a:rPr>
              <a:t>        Success! Your first component!</a:t>
            </a:r>
          </a:p>
          <a:p>
            <a:pPr marL="0" marR="0" lvl="0" indent="0" algn="l" rtl="0">
              <a:lnSpc>
                <a:spcPct val="120000"/>
              </a:lnSpc>
              <a:spcBef>
                <a:spcPts val="0"/>
              </a:spcBef>
              <a:buSzPct val="25000"/>
              <a:buNone/>
            </a:pPr>
            <a:r>
              <a:rPr lang="en" sz="3000" b="0" i="0" u="none" strike="noStrike" cap="none">
                <a:latin typeface="Inconsolata"/>
                <a:ea typeface="Inconsolata"/>
                <a:cs typeface="Inconsolata"/>
                <a:sym typeface="Inconsolata"/>
              </a:rPr>
              <a:t>      </a:t>
            </a:r>
            <a:r>
              <a:rPr lang="en" sz="3000" b="0" i="0" u="none" strike="noStrike" cap="none">
                <a:solidFill>
                  <a:srgbClr val="4285F4"/>
                </a:solidFill>
                <a:latin typeface="Inconsolata"/>
                <a:ea typeface="Inconsolata"/>
                <a:cs typeface="Inconsolata"/>
                <a:sym typeface="Inconsolata"/>
              </a:rPr>
              <a:t>&lt;/span&gt;</a:t>
            </a:r>
          </a:p>
          <a:p>
            <a:pPr marL="0" marR="0" lvl="0" indent="0" algn="l" rtl="0">
              <a:lnSpc>
                <a:spcPct val="120000"/>
              </a:lnSpc>
              <a:spcBef>
                <a:spcPts val="0"/>
              </a:spcBef>
              <a:buSzPct val="25000"/>
              <a:buNone/>
            </a:pPr>
            <a:r>
              <a:rPr lang="en" sz="3000" b="0" i="0" u="none" strike="noStrike" cap="none">
                <a:latin typeface="Inconsolata"/>
                <a:ea typeface="Inconsolata"/>
                <a:cs typeface="Inconsolata"/>
                <a:sym typeface="Inconsolata"/>
              </a:rPr>
              <a:t>    </a:t>
            </a:r>
            <a:r>
              <a:rPr lang="en" sz="3000" b="0" i="0" u="none" strike="noStrike" cap="none">
                <a:solidFill>
                  <a:srgbClr val="4285F4"/>
                </a:solidFill>
                <a:latin typeface="Inconsolata"/>
                <a:ea typeface="Inconsolata"/>
                <a:cs typeface="Inconsolata"/>
                <a:sym typeface="Inconsolata"/>
              </a:rPr>
              <a:t>&lt;/alert-banner&gt;</a:t>
            </a:r>
          </a:p>
          <a:p>
            <a:pPr marL="0" marR="0" lvl="0" indent="0" algn="l" rtl="0">
              <a:lnSpc>
                <a:spcPct val="120000"/>
              </a:lnSpc>
              <a:spcBef>
                <a:spcPts val="0"/>
              </a:spcBef>
              <a:buSzPct val="25000"/>
              <a:buNone/>
            </a:pPr>
            <a:r>
              <a:rPr lang="en" sz="3000" b="0" i="0" u="none" strike="noStrike" cap="none">
                <a:latin typeface="Inconsolata"/>
                <a:ea typeface="Inconsolata"/>
                <a:cs typeface="Inconsolata"/>
                <a:sym typeface="Inconsolata"/>
              </a:rPr>
              <a:t>    </a:t>
            </a:r>
            <a:r>
              <a:rPr lang="en" sz="3000" b="0" i="0" u="none" strike="noStrike" cap="none">
                <a:solidFill>
                  <a:srgbClr val="E0E0E0"/>
                </a:solidFill>
                <a:latin typeface="Inconsolata"/>
                <a:ea typeface="Inconsolata"/>
                <a:cs typeface="Inconsolata"/>
                <a:sym typeface="Inconsolata"/>
              </a:rPr>
              <a:t>&lt;section&gt;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&lt;article class="top-story"&gt;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&lt;img src="headline.jpg"/&gt;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&lt;p&gt;Lorem ipsum dolor sit amet…&lt;/p&gt;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&lt;/article&gt;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&lt;article class="breaking-news"&gt;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&lt;img src="breaking.jpg" alt="Important new images" /&gt;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&lt;p&gt;Lorem ipsum dolor sit amet, consectetur adipisicing elit...&lt;/p&gt;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&lt;/article&gt;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&lt;/section&gt;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&lt;/main&gt;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&lt;/body&gt;</a:t>
            </a:r>
          </a:p>
        </p:txBody>
      </p:sp>
      <p:pic>
        <p:nvPicPr>
          <p:cNvPr id="568" name="Shape 568"/>
          <p:cNvPicPr preferRelativeResize="0"/>
          <p:nvPr/>
        </p:nvPicPr>
        <p:blipFill>
          <a:blip r:embed="rId3">
            <a:alphaModFix/>
          </a:blip>
          <a:stretch>
            <a:fillRect/>
          </a:stretch>
        </p:blipFill>
        <p:spPr>
          <a:xfrm>
            <a:off x="3629100" y="0"/>
            <a:ext cx="7389124" cy="6891501"/>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2"/>
        <p:cNvGrpSpPr/>
        <p:nvPr/>
      </p:nvGrpSpPr>
      <p:grpSpPr>
        <a:xfrm>
          <a:off x="0" y="0"/>
          <a:ext cx="0" cy="0"/>
          <a:chOff x="0" y="0"/>
          <a:chExt cx="0" cy="0"/>
        </a:xfrm>
      </p:grpSpPr>
      <p:sp>
        <p:nvSpPr>
          <p:cNvPr id="573" name="Shape 573"/>
          <p:cNvSpPr/>
          <p:nvPr/>
        </p:nvSpPr>
        <p:spPr>
          <a:xfrm>
            <a:off x="-416346" y="-261044"/>
            <a:ext cx="10162952" cy="5665589"/>
          </a:xfrm>
          <a:prstGeom prst="rect">
            <a:avLst/>
          </a:prstGeom>
          <a:solidFill>
            <a:srgbClr val="26C6DA"/>
          </a:solidFill>
          <a:ln>
            <a:noFill/>
          </a:ln>
        </p:spPr>
        <p:txBody>
          <a:bodyPr lIns="0" tIns="0" rIns="0" bIns="0" anchor="ctr" anchorCtr="0">
            <a:noAutofit/>
          </a:bodyPr>
          <a:lstStyle/>
          <a:p>
            <a:pPr marL="0" marR="0" lvl="0" indent="0" algn="l" rtl="0">
              <a:spcBef>
                <a:spcPts val="0"/>
              </a:spcBef>
              <a:buNone/>
            </a:pPr>
            <a:endParaRPr sz="500" b="0" i="0" u="none" strike="noStrike" cap="none">
              <a:latin typeface="Arial"/>
              <a:ea typeface="Arial"/>
              <a:cs typeface="Arial"/>
              <a:sym typeface="Arial"/>
            </a:endParaRPr>
          </a:p>
        </p:txBody>
      </p:sp>
      <p:sp>
        <p:nvSpPr>
          <p:cNvPr id="574" name="Shape 574"/>
          <p:cNvSpPr txBox="1">
            <a:spLocks noGrp="1"/>
          </p:cNvSpPr>
          <p:nvPr>
            <p:ph type="title"/>
          </p:nvPr>
        </p:nvSpPr>
        <p:spPr>
          <a:xfrm>
            <a:off x="749152" y="1956897"/>
            <a:ext cx="7645694" cy="964122"/>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3800" b="0" i="0" u="none" strike="noStrike" cap="none" dirty="0" smtClean="0">
                <a:solidFill>
                  <a:srgbClr val="FFFFFF"/>
                </a:solidFill>
                <a:latin typeface="Roboto"/>
                <a:ea typeface="Roboto"/>
                <a:cs typeface="Roboto"/>
                <a:sym typeface="Roboto"/>
              </a:rPr>
              <a:t>Elementos</a:t>
            </a:r>
            <a:endParaRPr lang="en" sz="3800" b="0" i="0" u="none" strike="noStrike" cap="none" dirty="0">
              <a:solidFill>
                <a:srgbClr val="FFFFFF"/>
              </a:solidFill>
              <a:latin typeface="Roboto"/>
              <a:ea typeface="Roboto"/>
              <a:cs typeface="Roboto"/>
              <a:sym typeface="Roboto"/>
            </a:endParaRPr>
          </a:p>
        </p:txBody>
      </p:sp>
      <p:sp>
        <p:nvSpPr>
          <p:cNvPr id="575" name="Shape 575"/>
          <p:cNvSpPr/>
          <p:nvPr/>
        </p:nvSpPr>
        <p:spPr>
          <a:xfrm>
            <a:off x="749152" y="2711232"/>
            <a:ext cx="7645694" cy="475370"/>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s-ES" sz="2300" dirty="0" smtClean="0">
                <a:solidFill>
                  <a:srgbClr val="FFFFFF"/>
                </a:solidFill>
                <a:latin typeface="Roboto"/>
                <a:ea typeface="Roboto"/>
                <a:cs typeface="Roboto"/>
                <a:sym typeface="Roboto"/>
              </a:rPr>
              <a:t>M</a:t>
            </a:r>
            <a:r>
              <a:rPr lang="en" sz="2300" dirty="0" smtClean="0">
                <a:solidFill>
                  <a:srgbClr val="FFFFFF"/>
                </a:solidFill>
                <a:latin typeface="Roboto"/>
                <a:ea typeface="Roboto"/>
                <a:cs typeface="Roboto"/>
                <a:sym typeface="Roboto"/>
              </a:rPr>
              <a:t>odulos para nuestra web</a:t>
            </a:r>
            <a:endParaRPr lang="en" sz="2300" b="0" i="0" u="none" strike="noStrike" cap="none" dirty="0">
              <a:solidFill>
                <a:srgbClr val="FFFFFF"/>
              </a:solidFill>
              <a:latin typeface="Roboto"/>
              <a:ea typeface="Roboto"/>
              <a:cs typeface="Roboto"/>
              <a:sym typeface="Roboto"/>
            </a:endParaRPr>
          </a:p>
        </p:txBody>
      </p:sp>
    </p:spTree>
  </p:cSld>
  <p:clrMapOvr>
    <a:masterClrMapping/>
  </p:clrMapOvr>
  <p:transition spd="slow">
    <p:cut/>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E91E63"/>
        </a:solidFill>
        <a:effectLst/>
      </p:bgPr>
    </p:bg>
    <p:spTree>
      <p:nvGrpSpPr>
        <p:cNvPr id="1" name="Shape 579"/>
        <p:cNvGrpSpPr/>
        <p:nvPr/>
      </p:nvGrpSpPr>
      <p:grpSpPr>
        <a:xfrm>
          <a:off x="0" y="0"/>
          <a:ext cx="0" cy="0"/>
          <a:chOff x="0" y="0"/>
          <a:chExt cx="0" cy="0"/>
        </a:xfrm>
      </p:grpSpPr>
      <p:sp>
        <p:nvSpPr>
          <p:cNvPr id="580" name="Shape 580"/>
          <p:cNvSpPr/>
          <p:nvPr/>
        </p:nvSpPr>
        <p:spPr>
          <a:xfrm>
            <a:off x="1223649" y="2242550"/>
            <a:ext cx="7160400" cy="666600"/>
          </a:xfrm>
          <a:prstGeom prst="rect">
            <a:avLst/>
          </a:prstGeom>
          <a:noFill/>
          <a:ln>
            <a:noFill/>
          </a:ln>
        </p:spPr>
        <p:txBody>
          <a:bodyPr lIns="0" tIns="0" rIns="0" bIns="0" anchor="ctr" anchorCtr="0">
            <a:noAutofit/>
          </a:bodyPr>
          <a:lstStyle/>
          <a:p>
            <a:pPr marL="0" marR="0" lvl="0" indent="0" algn="l" rtl="0">
              <a:lnSpc>
                <a:spcPct val="90000"/>
              </a:lnSpc>
              <a:spcBef>
                <a:spcPts val="0"/>
              </a:spcBef>
              <a:buSzPct val="25000"/>
              <a:buNone/>
            </a:pPr>
            <a:r>
              <a:rPr lang="en" sz="4500" i="1" dirty="0" smtClean="0">
                <a:solidFill>
                  <a:srgbClr val="FFFFFF"/>
                </a:solidFill>
                <a:latin typeface="Roboto"/>
                <a:ea typeface="Roboto"/>
                <a:cs typeface="Roboto"/>
                <a:sym typeface="Roboto"/>
              </a:rPr>
              <a:t>Hay un elemento para eso</a:t>
            </a:r>
            <a:r>
              <a:rPr lang="en" sz="4500" b="0" i="1" u="none" strike="noStrike" cap="none" dirty="0" smtClean="0">
                <a:solidFill>
                  <a:srgbClr val="FFFFFF"/>
                </a:solidFill>
                <a:latin typeface="Roboto"/>
                <a:ea typeface="Roboto"/>
                <a:cs typeface="Roboto"/>
                <a:sym typeface="Roboto"/>
              </a:rPr>
              <a:t>!</a:t>
            </a:r>
            <a:endParaRPr lang="en" sz="4500" b="0" i="1" u="none" strike="noStrike" cap="none" dirty="0">
              <a:solidFill>
                <a:srgbClr val="FFFFFF"/>
              </a:solidFill>
              <a:latin typeface="Roboto"/>
              <a:ea typeface="Roboto"/>
              <a:cs typeface="Roboto"/>
              <a:sym typeface="Roboto"/>
            </a:endParaRPr>
          </a:p>
        </p:txBody>
      </p:sp>
      <p:pic>
        <p:nvPicPr>
          <p:cNvPr id="581" name="Shape 581"/>
          <p:cNvPicPr preferRelativeResize="0"/>
          <p:nvPr/>
        </p:nvPicPr>
        <p:blipFill rotWithShape="1">
          <a:blip r:embed="rId3">
            <a:alphaModFix amt="50000"/>
          </a:blip>
          <a:srcRect/>
          <a:stretch/>
        </p:blipFill>
        <p:spPr>
          <a:xfrm>
            <a:off x="744431" y="2119607"/>
            <a:ext cx="379213" cy="342900"/>
          </a:xfrm>
          <a:prstGeom prst="rect">
            <a:avLst/>
          </a:prstGeom>
          <a:noFill/>
          <a:ln>
            <a:noFill/>
          </a:ln>
        </p:spPr>
      </p:pic>
      <p:pic>
        <p:nvPicPr>
          <p:cNvPr id="582" name="Shape 582"/>
          <p:cNvPicPr preferRelativeResize="0"/>
          <p:nvPr/>
        </p:nvPicPr>
        <p:blipFill rotWithShape="1">
          <a:blip r:embed="rId3">
            <a:alphaModFix amt="50000"/>
          </a:blip>
          <a:srcRect/>
          <a:stretch/>
        </p:blipFill>
        <p:spPr>
          <a:xfrm rot="10800000">
            <a:off x="8148918" y="2119607"/>
            <a:ext cx="379237" cy="3429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Shape 586"/>
        <p:cNvGrpSpPr/>
        <p:nvPr/>
      </p:nvGrpSpPr>
      <p:grpSpPr>
        <a:xfrm>
          <a:off x="0" y="0"/>
          <a:ext cx="0" cy="0"/>
          <a:chOff x="0" y="0"/>
          <a:chExt cx="0" cy="0"/>
        </a:xfrm>
      </p:grpSpPr>
      <p:grpSp>
        <p:nvGrpSpPr>
          <p:cNvPr id="587" name="Shape 587"/>
          <p:cNvGrpSpPr/>
          <p:nvPr/>
        </p:nvGrpSpPr>
        <p:grpSpPr>
          <a:xfrm>
            <a:off x="3373123" y="2349817"/>
            <a:ext cx="2395411" cy="396240"/>
            <a:chOff x="3627" y="0"/>
            <a:chExt cx="6387764" cy="1056639"/>
          </a:xfrm>
        </p:grpSpPr>
        <p:sp>
          <p:nvSpPr>
            <p:cNvPr id="588" name="Shape 588"/>
            <p:cNvSpPr/>
            <p:nvPr/>
          </p:nvSpPr>
          <p:spPr>
            <a:xfrm>
              <a:off x="3627" y="0"/>
              <a:ext cx="1716042" cy="105663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2400" b="0" i="0" u="none" strike="noStrike" cap="none">
                  <a:solidFill>
                    <a:srgbClr val="3F3F3F"/>
                  </a:solidFill>
                  <a:latin typeface="Roboto"/>
                  <a:ea typeface="Roboto"/>
                  <a:cs typeface="Roboto"/>
                  <a:sym typeface="Roboto"/>
                </a:rPr>
                <a:t>core</a:t>
              </a:r>
            </a:p>
          </p:txBody>
        </p:sp>
        <p:sp>
          <p:nvSpPr>
            <p:cNvPr id="589" name="Shape 589"/>
            <p:cNvSpPr/>
            <p:nvPr/>
          </p:nvSpPr>
          <p:spPr>
            <a:xfrm>
              <a:off x="4195285" y="0"/>
              <a:ext cx="2196106" cy="105663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2400" b="0" i="0" u="none" strike="noStrike" cap="none">
                  <a:solidFill>
                    <a:srgbClr val="3F3F3F"/>
                  </a:solidFill>
                  <a:latin typeface="Roboto"/>
                  <a:ea typeface="Roboto"/>
                  <a:cs typeface="Roboto"/>
                  <a:sym typeface="Roboto"/>
                </a:rPr>
                <a:t>paper</a:t>
              </a:r>
            </a:p>
          </p:txBody>
        </p:sp>
      </p:grpSp>
      <p:grpSp>
        <p:nvGrpSpPr>
          <p:cNvPr id="590" name="Shape 590"/>
          <p:cNvGrpSpPr/>
          <p:nvPr/>
        </p:nvGrpSpPr>
        <p:grpSpPr>
          <a:xfrm>
            <a:off x="2674156" y="1531143"/>
            <a:ext cx="3795687" cy="2081212"/>
            <a:chOff x="0" y="0"/>
            <a:chExt cx="10121831" cy="5549899"/>
          </a:xfrm>
        </p:grpSpPr>
        <p:pic>
          <p:nvPicPr>
            <p:cNvPr id="591" name="Shape 591"/>
            <p:cNvPicPr preferRelativeResize="0"/>
            <p:nvPr/>
          </p:nvPicPr>
          <p:blipFill rotWithShape="1">
            <a:blip r:embed="rId3">
              <a:alphaModFix/>
            </a:blip>
            <a:srcRect/>
            <a:stretch/>
          </p:blipFill>
          <p:spPr>
            <a:xfrm>
              <a:off x="0" y="0"/>
              <a:ext cx="4889500" cy="5549899"/>
            </a:xfrm>
            <a:prstGeom prst="rect">
              <a:avLst/>
            </a:prstGeom>
            <a:noFill/>
            <a:ln>
              <a:noFill/>
            </a:ln>
          </p:spPr>
        </p:pic>
        <p:pic>
          <p:nvPicPr>
            <p:cNvPr id="592" name="Shape 592"/>
            <p:cNvPicPr preferRelativeResize="0"/>
            <p:nvPr/>
          </p:nvPicPr>
          <p:blipFill rotWithShape="1">
            <a:blip r:embed="rId4">
              <a:alphaModFix/>
            </a:blip>
            <a:srcRect/>
            <a:stretch/>
          </p:blipFill>
          <p:spPr>
            <a:xfrm>
              <a:off x="5232330" y="0"/>
              <a:ext cx="4889501" cy="5549899"/>
            </a:xfrm>
            <a:prstGeom prst="rect">
              <a:avLst/>
            </a:prstGeom>
            <a:noFill/>
            <a:ln>
              <a:noFill/>
            </a:ln>
          </p:spPr>
        </p:pic>
      </p:grpSp>
    </p:spTree>
  </p:cSld>
  <p:clrMapOvr>
    <a:masterClrMapping/>
  </p:clrMapOvr>
  <p:transition spd="slow">
    <p:cut/>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Shape 596"/>
        <p:cNvGrpSpPr/>
        <p:nvPr/>
      </p:nvGrpSpPr>
      <p:grpSpPr>
        <a:xfrm>
          <a:off x="0" y="0"/>
          <a:ext cx="0" cy="0"/>
          <a:chOff x="0" y="0"/>
          <a:chExt cx="0" cy="0"/>
        </a:xfrm>
      </p:grpSpPr>
      <p:grpSp>
        <p:nvGrpSpPr>
          <p:cNvPr id="597" name="Shape 597"/>
          <p:cNvGrpSpPr/>
          <p:nvPr/>
        </p:nvGrpSpPr>
        <p:grpSpPr>
          <a:xfrm>
            <a:off x="1693094" y="1531143"/>
            <a:ext cx="3795687" cy="2081212"/>
            <a:chOff x="0" y="0"/>
            <a:chExt cx="10121831" cy="5549899"/>
          </a:xfrm>
        </p:grpSpPr>
        <p:pic>
          <p:nvPicPr>
            <p:cNvPr id="598" name="Shape 598"/>
            <p:cNvPicPr preferRelativeResize="0"/>
            <p:nvPr/>
          </p:nvPicPr>
          <p:blipFill rotWithShape="1">
            <a:blip r:embed="rId3">
              <a:alphaModFix amt="39860"/>
            </a:blip>
            <a:srcRect/>
            <a:stretch/>
          </p:blipFill>
          <p:spPr>
            <a:xfrm>
              <a:off x="0" y="0"/>
              <a:ext cx="4889500" cy="5549899"/>
            </a:xfrm>
            <a:prstGeom prst="rect">
              <a:avLst/>
            </a:prstGeom>
            <a:noFill/>
            <a:ln>
              <a:noFill/>
            </a:ln>
          </p:spPr>
        </p:pic>
        <p:pic>
          <p:nvPicPr>
            <p:cNvPr id="599" name="Shape 599"/>
            <p:cNvPicPr preferRelativeResize="0"/>
            <p:nvPr/>
          </p:nvPicPr>
          <p:blipFill rotWithShape="1">
            <a:blip r:embed="rId4">
              <a:alphaModFix amt="39860"/>
            </a:blip>
            <a:srcRect/>
            <a:stretch/>
          </p:blipFill>
          <p:spPr>
            <a:xfrm>
              <a:off x="5232330" y="0"/>
              <a:ext cx="4889501" cy="5549899"/>
            </a:xfrm>
            <a:prstGeom prst="rect">
              <a:avLst/>
            </a:prstGeom>
            <a:noFill/>
            <a:ln>
              <a:noFill/>
            </a:ln>
          </p:spPr>
        </p:pic>
      </p:grpSp>
      <p:pic>
        <p:nvPicPr>
          <p:cNvPr id="600" name="Shape 600"/>
          <p:cNvPicPr preferRelativeResize="0"/>
          <p:nvPr/>
        </p:nvPicPr>
        <p:blipFill rotWithShape="1">
          <a:blip r:embed="rId5">
            <a:alphaModFix/>
          </a:blip>
          <a:srcRect/>
          <a:stretch/>
        </p:blipFill>
        <p:spPr>
          <a:xfrm>
            <a:off x="5617342" y="1531143"/>
            <a:ext cx="1833562" cy="2081212"/>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Shape 604"/>
        <p:cNvGrpSpPr/>
        <p:nvPr/>
      </p:nvGrpSpPr>
      <p:grpSpPr>
        <a:xfrm>
          <a:off x="0" y="0"/>
          <a:ext cx="0" cy="0"/>
          <a:chOff x="0" y="0"/>
          <a:chExt cx="0" cy="0"/>
        </a:xfrm>
      </p:grpSpPr>
      <p:pic>
        <p:nvPicPr>
          <p:cNvPr id="605" name="Shape 605"/>
          <p:cNvPicPr preferRelativeResize="0"/>
          <p:nvPr/>
        </p:nvPicPr>
        <p:blipFill rotWithShape="1">
          <a:blip r:embed="rId3">
            <a:alphaModFix/>
          </a:blip>
          <a:srcRect/>
          <a:stretch/>
        </p:blipFill>
        <p:spPr>
          <a:xfrm>
            <a:off x="7557374" y="252521"/>
            <a:ext cx="896174" cy="896174"/>
          </a:xfrm>
          <a:prstGeom prst="rect">
            <a:avLst/>
          </a:prstGeom>
          <a:noFill/>
          <a:ln>
            <a:noFill/>
          </a:ln>
        </p:spPr>
      </p:pic>
      <p:pic>
        <p:nvPicPr>
          <p:cNvPr id="606" name="Shape 606"/>
          <p:cNvPicPr preferRelativeResize="0"/>
          <p:nvPr/>
        </p:nvPicPr>
        <p:blipFill rotWithShape="1">
          <a:blip r:embed="rId4">
            <a:alphaModFix/>
          </a:blip>
          <a:srcRect/>
          <a:stretch/>
        </p:blipFill>
        <p:spPr>
          <a:xfrm>
            <a:off x="4901975" y="1192394"/>
            <a:ext cx="896174" cy="896174"/>
          </a:xfrm>
          <a:prstGeom prst="rect">
            <a:avLst/>
          </a:prstGeom>
          <a:noFill/>
          <a:ln>
            <a:noFill/>
          </a:ln>
        </p:spPr>
      </p:pic>
      <p:pic>
        <p:nvPicPr>
          <p:cNvPr id="607" name="Shape 607"/>
          <p:cNvPicPr preferRelativeResize="0"/>
          <p:nvPr/>
        </p:nvPicPr>
        <p:blipFill rotWithShape="1">
          <a:blip r:embed="rId5">
            <a:alphaModFix/>
          </a:blip>
          <a:srcRect/>
          <a:stretch/>
        </p:blipFill>
        <p:spPr>
          <a:xfrm>
            <a:off x="4901975" y="252521"/>
            <a:ext cx="896174" cy="896174"/>
          </a:xfrm>
          <a:prstGeom prst="rect">
            <a:avLst/>
          </a:prstGeom>
          <a:noFill/>
          <a:ln>
            <a:noFill/>
          </a:ln>
        </p:spPr>
      </p:pic>
      <p:pic>
        <p:nvPicPr>
          <p:cNvPr id="608" name="Shape 608"/>
          <p:cNvPicPr preferRelativeResize="0"/>
          <p:nvPr/>
        </p:nvPicPr>
        <p:blipFill rotWithShape="1">
          <a:blip r:embed="rId6">
            <a:alphaModFix/>
          </a:blip>
          <a:srcRect/>
          <a:stretch/>
        </p:blipFill>
        <p:spPr>
          <a:xfrm>
            <a:off x="4901975" y="2132266"/>
            <a:ext cx="896174" cy="896174"/>
          </a:xfrm>
          <a:prstGeom prst="rect">
            <a:avLst/>
          </a:prstGeom>
          <a:noFill/>
          <a:ln>
            <a:noFill/>
          </a:ln>
        </p:spPr>
      </p:pic>
      <p:pic>
        <p:nvPicPr>
          <p:cNvPr id="609" name="Shape 609"/>
          <p:cNvPicPr preferRelativeResize="0"/>
          <p:nvPr/>
        </p:nvPicPr>
        <p:blipFill rotWithShape="1">
          <a:blip r:embed="rId7">
            <a:alphaModFix/>
          </a:blip>
          <a:srcRect/>
          <a:stretch/>
        </p:blipFill>
        <p:spPr>
          <a:xfrm>
            <a:off x="7557374" y="1188952"/>
            <a:ext cx="896174" cy="896174"/>
          </a:xfrm>
          <a:prstGeom prst="rect">
            <a:avLst/>
          </a:prstGeom>
          <a:noFill/>
          <a:ln>
            <a:noFill/>
          </a:ln>
        </p:spPr>
      </p:pic>
      <p:pic>
        <p:nvPicPr>
          <p:cNvPr id="610" name="Shape 610"/>
          <p:cNvPicPr preferRelativeResize="0"/>
          <p:nvPr/>
        </p:nvPicPr>
        <p:blipFill rotWithShape="1">
          <a:blip r:embed="rId8">
            <a:alphaModFix/>
          </a:blip>
          <a:srcRect/>
          <a:stretch/>
        </p:blipFill>
        <p:spPr>
          <a:xfrm>
            <a:off x="7557374" y="2125383"/>
            <a:ext cx="896174" cy="896174"/>
          </a:xfrm>
          <a:prstGeom prst="rect">
            <a:avLst/>
          </a:prstGeom>
          <a:noFill/>
          <a:ln>
            <a:noFill/>
          </a:ln>
        </p:spPr>
      </p:pic>
      <p:pic>
        <p:nvPicPr>
          <p:cNvPr id="611" name="Shape 611"/>
          <p:cNvPicPr preferRelativeResize="0"/>
          <p:nvPr/>
        </p:nvPicPr>
        <p:blipFill rotWithShape="1">
          <a:blip r:embed="rId9">
            <a:alphaModFix/>
          </a:blip>
          <a:srcRect/>
          <a:stretch/>
        </p:blipFill>
        <p:spPr>
          <a:xfrm>
            <a:off x="7557374" y="3998246"/>
            <a:ext cx="896174" cy="896174"/>
          </a:xfrm>
          <a:prstGeom prst="rect">
            <a:avLst/>
          </a:prstGeom>
          <a:noFill/>
          <a:ln>
            <a:noFill/>
          </a:ln>
        </p:spPr>
      </p:pic>
      <p:pic>
        <p:nvPicPr>
          <p:cNvPr id="612" name="Shape 612"/>
          <p:cNvPicPr preferRelativeResize="0"/>
          <p:nvPr/>
        </p:nvPicPr>
        <p:blipFill rotWithShape="1">
          <a:blip r:embed="rId10">
            <a:alphaModFix/>
          </a:blip>
          <a:srcRect/>
          <a:stretch/>
        </p:blipFill>
        <p:spPr>
          <a:xfrm>
            <a:off x="4901975" y="3998246"/>
            <a:ext cx="896174" cy="896174"/>
          </a:xfrm>
          <a:prstGeom prst="rect">
            <a:avLst/>
          </a:prstGeom>
          <a:noFill/>
          <a:ln>
            <a:noFill/>
          </a:ln>
        </p:spPr>
      </p:pic>
      <p:pic>
        <p:nvPicPr>
          <p:cNvPr id="613" name="Shape 613"/>
          <p:cNvPicPr preferRelativeResize="0"/>
          <p:nvPr/>
        </p:nvPicPr>
        <p:blipFill rotWithShape="1">
          <a:blip r:embed="rId11">
            <a:alphaModFix/>
          </a:blip>
          <a:srcRect/>
          <a:stretch/>
        </p:blipFill>
        <p:spPr>
          <a:xfrm>
            <a:off x="1375861" y="1532864"/>
            <a:ext cx="1833562" cy="2081212"/>
          </a:xfrm>
          <a:prstGeom prst="rect">
            <a:avLst/>
          </a:prstGeom>
          <a:noFill/>
          <a:ln>
            <a:noFill/>
          </a:ln>
        </p:spPr>
      </p:pic>
      <p:pic>
        <p:nvPicPr>
          <p:cNvPr id="614" name="Shape 614"/>
          <p:cNvPicPr preferRelativeResize="0"/>
          <p:nvPr/>
        </p:nvPicPr>
        <p:blipFill rotWithShape="1">
          <a:blip r:embed="rId12">
            <a:alphaModFix/>
          </a:blip>
          <a:srcRect/>
          <a:stretch/>
        </p:blipFill>
        <p:spPr>
          <a:xfrm>
            <a:off x="4901975" y="3065256"/>
            <a:ext cx="896174" cy="896174"/>
          </a:xfrm>
          <a:prstGeom prst="rect">
            <a:avLst/>
          </a:prstGeom>
          <a:noFill/>
          <a:ln>
            <a:noFill/>
          </a:ln>
        </p:spPr>
      </p:pic>
      <p:pic>
        <p:nvPicPr>
          <p:cNvPr id="615" name="Shape 615"/>
          <p:cNvPicPr preferRelativeResize="0"/>
          <p:nvPr/>
        </p:nvPicPr>
        <p:blipFill rotWithShape="1">
          <a:blip r:embed="rId13">
            <a:alphaModFix/>
          </a:blip>
          <a:srcRect/>
          <a:stretch/>
        </p:blipFill>
        <p:spPr>
          <a:xfrm>
            <a:off x="7557374" y="3061814"/>
            <a:ext cx="896174" cy="896174"/>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92663"/>
        </a:solidFill>
        <a:effectLst/>
      </p:bgPr>
    </p:bg>
    <p:spTree>
      <p:nvGrpSpPr>
        <p:cNvPr id="1" name="Shape 149"/>
        <p:cNvGrpSpPr/>
        <p:nvPr/>
      </p:nvGrpSpPr>
      <p:grpSpPr>
        <a:xfrm>
          <a:off x="0" y="0"/>
          <a:ext cx="0" cy="0"/>
          <a:chOff x="0" y="0"/>
          <a:chExt cx="0" cy="0"/>
        </a:xfrm>
      </p:grpSpPr>
      <p:sp>
        <p:nvSpPr>
          <p:cNvPr id="150" name="Shape 150"/>
          <p:cNvSpPr/>
          <p:nvPr/>
        </p:nvSpPr>
        <p:spPr>
          <a:xfrm>
            <a:off x="933350" y="1043000"/>
            <a:ext cx="7488299" cy="1331699"/>
          </a:xfrm>
          <a:prstGeom prst="rect">
            <a:avLst/>
          </a:prstGeom>
          <a:noFill/>
          <a:ln>
            <a:noFill/>
          </a:ln>
        </p:spPr>
        <p:txBody>
          <a:bodyPr lIns="0" tIns="0" rIns="0" bIns="0" anchor="b" anchorCtr="0">
            <a:noAutofit/>
          </a:bodyPr>
          <a:lstStyle/>
          <a:p>
            <a:pPr marL="0" marR="0" lvl="0" indent="0" algn="l" rtl="0">
              <a:spcBef>
                <a:spcPts val="0"/>
              </a:spcBef>
              <a:buSzPct val="25000"/>
              <a:buNone/>
            </a:pPr>
            <a:r>
              <a:rPr lang="en" sz="4400" b="0" i="0" u="none" strike="noStrike" cap="none" dirty="0" smtClean="0">
                <a:solidFill>
                  <a:srgbClr val="F48FB1"/>
                </a:solidFill>
                <a:latin typeface="Helvetica Neue"/>
                <a:ea typeface="Helvetica Neue"/>
                <a:cs typeface="Helvetica Neue"/>
                <a:sym typeface="Helvetica Neue"/>
              </a:rPr>
              <a:t>Del grupo de los 6 tarros de mermelada… compro el 30%</a:t>
            </a:r>
            <a:endParaRPr lang="en" sz="4400" b="0" i="0" u="none" strike="noStrike" cap="none" dirty="0">
              <a:solidFill>
                <a:srgbClr val="F48FB1"/>
              </a:solidFill>
              <a:latin typeface="Helvetica Neue"/>
              <a:ea typeface="Helvetica Neue"/>
              <a:cs typeface="Helvetica Neue"/>
              <a:sym typeface="Helvetica Neue"/>
            </a:endParaRPr>
          </a:p>
        </p:txBody>
      </p:sp>
      <p:sp>
        <p:nvSpPr>
          <p:cNvPr id="151" name="Shape 151"/>
          <p:cNvSpPr/>
          <p:nvPr/>
        </p:nvSpPr>
        <p:spPr>
          <a:xfrm>
            <a:off x="933340" y="2691404"/>
            <a:ext cx="7277318" cy="1326862"/>
          </a:xfrm>
          <a:prstGeom prst="rect">
            <a:avLst/>
          </a:prstGeom>
          <a:noFill/>
          <a:ln>
            <a:noFill/>
          </a:ln>
        </p:spPr>
        <p:txBody>
          <a:bodyPr lIns="0" tIns="0" rIns="0" bIns="0" anchor="b" anchorCtr="0">
            <a:noAutofit/>
          </a:bodyPr>
          <a:lstStyle/>
          <a:p>
            <a:pPr marL="0" marR="0" lvl="0" indent="0" algn="l" rtl="0">
              <a:spcBef>
                <a:spcPts val="0"/>
              </a:spcBef>
              <a:buSzPct val="25000"/>
              <a:buNone/>
            </a:pPr>
            <a:r>
              <a:rPr lang="en" sz="4400" b="0" i="0" u="none" strike="noStrike" cap="none" dirty="0" smtClean="0">
                <a:solidFill>
                  <a:srgbClr val="FFFFFF"/>
                </a:solidFill>
                <a:latin typeface="Helvetica Neue"/>
                <a:ea typeface="Helvetica Neue"/>
                <a:cs typeface="Helvetica Neue"/>
                <a:sym typeface="Helvetica Neue"/>
              </a:rPr>
              <a:t>Del grupo de los 24 tarros de mermelada…</a:t>
            </a:r>
            <a:endParaRPr lang="en" sz="4400" b="0" i="0" u="none" strike="noStrike" cap="none" dirty="0">
              <a:solidFill>
                <a:srgbClr val="FFFFFF"/>
              </a:solidFill>
              <a:latin typeface="Helvetica Neue"/>
              <a:ea typeface="Helvetica Neue"/>
              <a:cs typeface="Helvetica Neue"/>
              <a:sym typeface="Helvetica Neue"/>
            </a:endParaRPr>
          </a:p>
        </p:txBody>
      </p:sp>
    </p:spTree>
  </p:cSld>
  <p:clrMapOvr>
    <a:masterClrMapping/>
  </p:clrMapOvr>
  <p:transition spd="slow">
    <p:cut/>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Shape 619"/>
        <p:cNvGrpSpPr/>
        <p:nvPr/>
      </p:nvGrpSpPr>
      <p:grpSpPr>
        <a:xfrm>
          <a:off x="0" y="0"/>
          <a:ext cx="0" cy="0"/>
          <a:chOff x="0" y="0"/>
          <a:chExt cx="0" cy="0"/>
        </a:xfrm>
      </p:grpSpPr>
      <p:sp>
        <p:nvSpPr>
          <p:cNvPr id="620" name="Shape 620"/>
          <p:cNvSpPr/>
          <p:nvPr/>
        </p:nvSpPr>
        <p:spPr>
          <a:xfrm>
            <a:off x="4002522" y="545211"/>
            <a:ext cx="2745390" cy="286702"/>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1700" b="0" i="0" u="none" strike="noStrike" cap="none">
                <a:solidFill>
                  <a:srgbClr val="6F6F6F"/>
                </a:solidFill>
                <a:latin typeface="Roboto"/>
                <a:ea typeface="Roboto"/>
                <a:cs typeface="Roboto"/>
                <a:sym typeface="Roboto"/>
              </a:rPr>
              <a:t>&lt;google-drive&gt;</a:t>
            </a:r>
          </a:p>
        </p:txBody>
      </p:sp>
      <p:sp>
        <p:nvSpPr>
          <p:cNvPr id="621" name="Shape 621"/>
          <p:cNvSpPr/>
          <p:nvPr/>
        </p:nvSpPr>
        <p:spPr>
          <a:xfrm>
            <a:off x="3839012" y="1495409"/>
            <a:ext cx="3072411" cy="286702"/>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1700" b="0" i="0" u="none" strike="noStrike" cap="none">
                <a:solidFill>
                  <a:srgbClr val="6F6F6F"/>
                </a:solidFill>
                <a:latin typeface="Roboto"/>
                <a:ea typeface="Roboto"/>
                <a:cs typeface="Roboto"/>
                <a:sym typeface="Roboto"/>
              </a:rPr>
              <a:t>&lt;google-calendar&gt;</a:t>
            </a:r>
          </a:p>
        </p:txBody>
      </p:sp>
      <p:sp>
        <p:nvSpPr>
          <p:cNvPr id="622" name="Shape 622"/>
          <p:cNvSpPr/>
          <p:nvPr/>
        </p:nvSpPr>
        <p:spPr>
          <a:xfrm>
            <a:off x="3335903" y="2418073"/>
            <a:ext cx="4078627" cy="286702"/>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1700" b="0" i="0" u="none" strike="noStrike" cap="none">
                <a:solidFill>
                  <a:srgbClr val="6F6F6F"/>
                </a:solidFill>
                <a:latin typeface="Roboto"/>
                <a:ea typeface="Roboto"/>
                <a:cs typeface="Roboto"/>
                <a:sym typeface="Roboto"/>
              </a:rPr>
              <a:t>&lt;google-hangout-button&gt;</a:t>
            </a:r>
          </a:p>
        </p:txBody>
      </p:sp>
      <p:sp>
        <p:nvSpPr>
          <p:cNvPr id="623" name="Shape 623"/>
          <p:cNvSpPr/>
          <p:nvPr/>
        </p:nvSpPr>
        <p:spPr>
          <a:xfrm>
            <a:off x="3335903" y="3368271"/>
            <a:ext cx="4078628" cy="286702"/>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1700" b="0" i="0" u="none" strike="noStrike" cap="none">
                <a:solidFill>
                  <a:srgbClr val="6F6F6F"/>
                </a:solidFill>
                <a:latin typeface="Roboto"/>
                <a:ea typeface="Roboto"/>
                <a:cs typeface="Roboto"/>
                <a:sym typeface="Roboto"/>
              </a:rPr>
              <a:t>&lt;google-cloud&gt;</a:t>
            </a:r>
          </a:p>
        </p:txBody>
      </p:sp>
      <p:sp>
        <p:nvSpPr>
          <p:cNvPr id="624" name="Shape 624"/>
          <p:cNvSpPr/>
          <p:nvPr/>
        </p:nvSpPr>
        <p:spPr>
          <a:xfrm>
            <a:off x="3172393" y="4318468"/>
            <a:ext cx="4405648" cy="286702"/>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1700" b="0" i="0" u="none" strike="noStrike" cap="none">
                <a:solidFill>
                  <a:srgbClr val="6F6F6F"/>
                </a:solidFill>
                <a:latin typeface="Roboto"/>
                <a:ea typeface="Roboto"/>
                <a:cs typeface="Roboto"/>
                <a:sym typeface="Roboto"/>
              </a:rPr>
              <a:t>&lt;google-castable-video&gt;</a:t>
            </a:r>
          </a:p>
        </p:txBody>
      </p:sp>
      <p:sp>
        <p:nvSpPr>
          <p:cNvPr id="625" name="Shape 625"/>
          <p:cNvSpPr/>
          <p:nvPr/>
        </p:nvSpPr>
        <p:spPr>
          <a:xfrm>
            <a:off x="6450389" y="538328"/>
            <a:ext cx="3160454" cy="286702"/>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1700" b="0" i="0" u="none" strike="noStrike" cap="none">
                <a:solidFill>
                  <a:srgbClr val="6F6F6F"/>
                </a:solidFill>
                <a:latin typeface="Roboto"/>
                <a:ea typeface="Roboto"/>
                <a:cs typeface="Roboto"/>
                <a:sym typeface="Roboto"/>
              </a:rPr>
              <a:t>&lt;google-analytics&gt;</a:t>
            </a:r>
          </a:p>
        </p:txBody>
      </p:sp>
      <p:sp>
        <p:nvSpPr>
          <p:cNvPr id="626" name="Shape 626"/>
          <p:cNvSpPr/>
          <p:nvPr/>
        </p:nvSpPr>
        <p:spPr>
          <a:xfrm>
            <a:off x="6657921" y="1481642"/>
            <a:ext cx="2745390" cy="286702"/>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1700" b="0" i="0" u="none" strike="noStrike" cap="none">
                <a:solidFill>
                  <a:srgbClr val="6F6F6F"/>
                </a:solidFill>
                <a:latin typeface="Roboto"/>
                <a:ea typeface="Roboto"/>
                <a:cs typeface="Roboto"/>
                <a:sym typeface="Roboto"/>
              </a:rPr>
              <a:t>&lt;google-map&gt;</a:t>
            </a:r>
          </a:p>
        </p:txBody>
      </p:sp>
      <p:sp>
        <p:nvSpPr>
          <p:cNvPr id="627" name="Shape 627"/>
          <p:cNvSpPr/>
          <p:nvPr/>
        </p:nvSpPr>
        <p:spPr>
          <a:xfrm>
            <a:off x="6657921" y="2424957"/>
            <a:ext cx="2745390" cy="286702"/>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1700" b="0" i="0" u="none" strike="noStrike" cap="none">
                <a:solidFill>
                  <a:srgbClr val="6F6F6F"/>
                </a:solidFill>
                <a:latin typeface="Roboto"/>
                <a:ea typeface="Roboto"/>
                <a:cs typeface="Roboto"/>
                <a:sym typeface="Roboto"/>
              </a:rPr>
              <a:t>&lt;google-sheets&gt;</a:t>
            </a:r>
          </a:p>
        </p:txBody>
      </p:sp>
      <p:sp>
        <p:nvSpPr>
          <p:cNvPr id="628" name="Shape 628"/>
          <p:cNvSpPr/>
          <p:nvPr/>
        </p:nvSpPr>
        <p:spPr>
          <a:xfrm>
            <a:off x="6657921" y="3368271"/>
            <a:ext cx="2745390" cy="286702"/>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1700" b="0" i="0" u="none" strike="noStrike" cap="none">
                <a:solidFill>
                  <a:srgbClr val="6F6F6F"/>
                </a:solidFill>
                <a:latin typeface="Roboto"/>
                <a:ea typeface="Roboto"/>
                <a:cs typeface="Roboto"/>
                <a:sym typeface="Roboto"/>
              </a:rPr>
              <a:t>&lt;google-translate&gt;</a:t>
            </a:r>
          </a:p>
        </p:txBody>
      </p:sp>
      <p:sp>
        <p:nvSpPr>
          <p:cNvPr id="629" name="Shape 629"/>
          <p:cNvSpPr/>
          <p:nvPr/>
        </p:nvSpPr>
        <p:spPr>
          <a:xfrm>
            <a:off x="6657921" y="4284052"/>
            <a:ext cx="2745390" cy="286702"/>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1700" b="0" i="0" u="none" strike="noStrike" cap="none">
                <a:solidFill>
                  <a:srgbClr val="6F6F6F"/>
                </a:solidFill>
                <a:latin typeface="Roboto"/>
                <a:ea typeface="Roboto"/>
                <a:cs typeface="Roboto"/>
                <a:sym typeface="Roboto"/>
              </a:rPr>
              <a:t>&lt;google-youtube&gt;</a:t>
            </a:r>
          </a:p>
        </p:txBody>
      </p:sp>
      <p:pic>
        <p:nvPicPr>
          <p:cNvPr id="630" name="Shape 630"/>
          <p:cNvPicPr preferRelativeResize="0"/>
          <p:nvPr/>
        </p:nvPicPr>
        <p:blipFill rotWithShape="1">
          <a:blip r:embed="rId3">
            <a:alphaModFix/>
          </a:blip>
          <a:srcRect/>
          <a:stretch/>
        </p:blipFill>
        <p:spPr>
          <a:xfrm>
            <a:off x="1375861" y="1531143"/>
            <a:ext cx="1833562" cy="2081212"/>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Shape 634"/>
        <p:cNvGrpSpPr/>
        <p:nvPr/>
      </p:nvGrpSpPr>
      <p:grpSpPr>
        <a:xfrm>
          <a:off x="0" y="0"/>
          <a:ext cx="0" cy="0"/>
          <a:chOff x="0" y="0"/>
          <a:chExt cx="0" cy="0"/>
        </a:xfrm>
      </p:grpSpPr>
      <p:pic>
        <p:nvPicPr>
          <p:cNvPr id="635" name="Shape 635"/>
          <p:cNvPicPr preferRelativeResize="0"/>
          <p:nvPr/>
        </p:nvPicPr>
        <p:blipFill rotWithShape="1">
          <a:blip r:embed="rId3">
            <a:alphaModFix amt="39860"/>
          </a:blip>
          <a:srcRect/>
          <a:stretch/>
        </p:blipFill>
        <p:spPr>
          <a:xfrm>
            <a:off x="1693094" y="1531143"/>
            <a:ext cx="1833562" cy="2081212"/>
          </a:xfrm>
          <a:prstGeom prst="rect">
            <a:avLst/>
          </a:prstGeom>
          <a:noFill/>
          <a:ln>
            <a:noFill/>
          </a:ln>
        </p:spPr>
      </p:pic>
      <p:pic>
        <p:nvPicPr>
          <p:cNvPr id="636" name="Shape 636"/>
          <p:cNvPicPr preferRelativeResize="0"/>
          <p:nvPr/>
        </p:nvPicPr>
        <p:blipFill rotWithShape="1">
          <a:blip r:embed="rId4">
            <a:alphaModFix amt="39860"/>
          </a:blip>
          <a:srcRect/>
          <a:stretch/>
        </p:blipFill>
        <p:spPr>
          <a:xfrm>
            <a:off x="3655218" y="1531143"/>
            <a:ext cx="1833562" cy="2081212"/>
          </a:xfrm>
          <a:prstGeom prst="rect">
            <a:avLst/>
          </a:prstGeom>
          <a:noFill/>
          <a:ln>
            <a:noFill/>
          </a:ln>
        </p:spPr>
      </p:pic>
      <p:pic>
        <p:nvPicPr>
          <p:cNvPr id="637" name="Shape 637"/>
          <p:cNvPicPr preferRelativeResize="0"/>
          <p:nvPr/>
        </p:nvPicPr>
        <p:blipFill rotWithShape="1">
          <a:blip r:embed="rId5">
            <a:alphaModFix/>
          </a:blip>
          <a:srcRect/>
          <a:stretch/>
        </p:blipFill>
        <p:spPr>
          <a:xfrm>
            <a:off x="5617342" y="1531143"/>
            <a:ext cx="1833562" cy="2081212"/>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Shape 641"/>
        <p:cNvGrpSpPr/>
        <p:nvPr/>
      </p:nvGrpSpPr>
      <p:grpSpPr>
        <a:xfrm>
          <a:off x="0" y="0"/>
          <a:ext cx="0" cy="0"/>
          <a:chOff x="0" y="0"/>
          <a:chExt cx="0" cy="0"/>
        </a:xfrm>
      </p:grpSpPr>
      <p:pic>
        <p:nvPicPr>
          <p:cNvPr id="642" name="Shape 642"/>
          <p:cNvPicPr preferRelativeResize="0"/>
          <p:nvPr/>
        </p:nvPicPr>
        <p:blipFill rotWithShape="1">
          <a:blip r:embed="rId3">
            <a:alphaModFix amt="39860"/>
          </a:blip>
          <a:srcRect/>
          <a:stretch/>
        </p:blipFill>
        <p:spPr>
          <a:xfrm>
            <a:off x="1693094" y="436882"/>
            <a:ext cx="1833562" cy="2081212"/>
          </a:xfrm>
          <a:prstGeom prst="rect">
            <a:avLst/>
          </a:prstGeom>
          <a:noFill/>
          <a:ln>
            <a:noFill/>
          </a:ln>
        </p:spPr>
      </p:pic>
      <p:pic>
        <p:nvPicPr>
          <p:cNvPr id="643" name="Shape 643"/>
          <p:cNvPicPr preferRelativeResize="0"/>
          <p:nvPr/>
        </p:nvPicPr>
        <p:blipFill rotWithShape="1">
          <a:blip r:embed="rId4">
            <a:alphaModFix amt="39860"/>
          </a:blip>
          <a:srcRect/>
          <a:stretch/>
        </p:blipFill>
        <p:spPr>
          <a:xfrm>
            <a:off x="3655218" y="436882"/>
            <a:ext cx="1833562" cy="2081212"/>
          </a:xfrm>
          <a:prstGeom prst="rect">
            <a:avLst/>
          </a:prstGeom>
          <a:noFill/>
          <a:ln>
            <a:noFill/>
          </a:ln>
        </p:spPr>
      </p:pic>
      <p:pic>
        <p:nvPicPr>
          <p:cNvPr id="644" name="Shape 644"/>
          <p:cNvPicPr preferRelativeResize="0"/>
          <p:nvPr/>
        </p:nvPicPr>
        <p:blipFill rotWithShape="1">
          <a:blip r:embed="rId5">
            <a:alphaModFix amt="39860"/>
          </a:blip>
          <a:srcRect/>
          <a:stretch/>
        </p:blipFill>
        <p:spPr>
          <a:xfrm>
            <a:off x="5617342" y="436882"/>
            <a:ext cx="1833562" cy="2081212"/>
          </a:xfrm>
          <a:prstGeom prst="rect">
            <a:avLst/>
          </a:prstGeom>
          <a:noFill/>
          <a:ln>
            <a:noFill/>
          </a:ln>
        </p:spPr>
      </p:pic>
      <p:pic>
        <p:nvPicPr>
          <p:cNvPr id="645" name="Shape 645"/>
          <p:cNvPicPr preferRelativeResize="0"/>
          <p:nvPr/>
        </p:nvPicPr>
        <p:blipFill rotWithShape="1">
          <a:blip r:embed="rId6">
            <a:alphaModFix/>
          </a:blip>
          <a:srcRect/>
          <a:stretch/>
        </p:blipFill>
        <p:spPr>
          <a:xfrm>
            <a:off x="2686734" y="2625404"/>
            <a:ext cx="1833562" cy="2081212"/>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Shape 649"/>
        <p:cNvGrpSpPr/>
        <p:nvPr/>
      </p:nvGrpSpPr>
      <p:grpSpPr>
        <a:xfrm>
          <a:off x="0" y="0"/>
          <a:ext cx="0" cy="0"/>
          <a:chOff x="0" y="0"/>
          <a:chExt cx="0" cy="0"/>
        </a:xfrm>
      </p:grpSpPr>
      <p:pic>
        <p:nvPicPr>
          <p:cNvPr id="650" name="Shape 650"/>
          <p:cNvPicPr preferRelativeResize="0"/>
          <p:nvPr/>
        </p:nvPicPr>
        <p:blipFill rotWithShape="1">
          <a:blip r:embed="rId3">
            <a:alphaModFix/>
          </a:blip>
          <a:srcRect/>
          <a:stretch/>
        </p:blipFill>
        <p:spPr>
          <a:xfrm>
            <a:off x="5605805" y="820022"/>
            <a:ext cx="1847970" cy="3285281"/>
          </a:xfrm>
          <a:prstGeom prst="rect">
            <a:avLst/>
          </a:prstGeom>
          <a:noFill/>
          <a:ln>
            <a:noFill/>
          </a:ln>
        </p:spPr>
      </p:pic>
      <p:pic>
        <p:nvPicPr>
          <p:cNvPr id="651" name="Shape 651"/>
          <p:cNvPicPr preferRelativeResize="0"/>
          <p:nvPr/>
        </p:nvPicPr>
        <p:blipFill rotWithShape="1">
          <a:blip r:embed="rId4">
            <a:alphaModFix/>
          </a:blip>
          <a:srcRect/>
          <a:stretch/>
        </p:blipFill>
        <p:spPr>
          <a:xfrm>
            <a:off x="5340549" y="499433"/>
            <a:ext cx="2378483" cy="4144633"/>
          </a:xfrm>
          <a:prstGeom prst="rect">
            <a:avLst/>
          </a:prstGeom>
          <a:noFill/>
          <a:ln>
            <a:noFill/>
          </a:ln>
        </p:spPr>
      </p:pic>
      <p:pic>
        <p:nvPicPr>
          <p:cNvPr id="652" name="Shape 652"/>
          <p:cNvPicPr preferRelativeResize="0"/>
          <p:nvPr/>
        </p:nvPicPr>
        <p:blipFill rotWithShape="1">
          <a:blip r:embed="rId5">
            <a:alphaModFix/>
          </a:blip>
          <a:srcRect/>
          <a:stretch/>
        </p:blipFill>
        <p:spPr>
          <a:xfrm>
            <a:off x="1368346" y="1531143"/>
            <a:ext cx="1833562" cy="2081212"/>
          </a:xfrm>
          <a:prstGeom prst="rect">
            <a:avLst/>
          </a:prstGeom>
          <a:noFill/>
          <a:ln>
            <a:noFill/>
          </a:ln>
        </p:spPr>
      </p:pic>
      <p:pic>
        <p:nvPicPr>
          <p:cNvPr id="653" name="Shape 653"/>
          <p:cNvPicPr preferRelativeResize="0"/>
          <p:nvPr/>
        </p:nvPicPr>
        <p:blipFill>
          <a:blip r:embed="rId6">
            <a:alphaModFix/>
          </a:blip>
          <a:stretch>
            <a:fillRect/>
          </a:stretch>
        </p:blipFill>
        <p:spPr>
          <a:xfrm>
            <a:off x="5605800" y="820025"/>
            <a:ext cx="1847975" cy="3293056"/>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Shape 657"/>
        <p:cNvGrpSpPr/>
        <p:nvPr/>
      </p:nvGrpSpPr>
      <p:grpSpPr>
        <a:xfrm>
          <a:off x="0" y="0"/>
          <a:ext cx="0" cy="0"/>
          <a:chOff x="0" y="0"/>
          <a:chExt cx="0" cy="0"/>
        </a:xfrm>
      </p:grpSpPr>
      <p:sp>
        <p:nvSpPr>
          <p:cNvPr id="658" name="Shape 658"/>
          <p:cNvSpPr/>
          <p:nvPr/>
        </p:nvSpPr>
        <p:spPr>
          <a:xfrm>
            <a:off x="4974087" y="1321595"/>
            <a:ext cx="3160454" cy="286702"/>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1700" b="0" i="0" u="none" strike="noStrike" cap="none">
                <a:solidFill>
                  <a:srgbClr val="6F6F6F"/>
                </a:solidFill>
                <a:latin typeface="Roboto"/>
                <a:ea typeface="Roboto"/>
                <a:cs typeface="Roboto"/>
                <a:sym typeface="Roboto"/>
              </a:rPr>
              <a:t>&lt;platinum-sw&gt;</a:t>
            </a:r>
          </a:p>
        </p:txBody>
      </p:sp>
      <p:sp>
        <p:nvSpPr>
          <p:cNvPr id="659" name="Shape 659"/>
          <p:cNvSpPr/>
          <p:nvPr/>
        </p:nvSpPr>
        <p:spPr>
          <a:xfrm>
            <a:off x="5181620" y="2655623"/>
            <a:ext cx="2745390" cy="286702"/>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1700" b="0" i="0" u="none" strike="noStrike" cap="none">
                <a:solidFill>
                  <a:srgbClr val="6F6F6F"/>
                </a:solidFill>
                <a:latin typeface="Roboto"/>
                <a:ea typeface="Roboto"/>
                <a:cs typeface="Roboto"/>
                <a:sym typeface="Roboto"/>
              </a:rPr>
              <a:t>&lt;platinum-sw-fetch&gt;</a:t>
            </a:r>
          </a:p>
        </p:txBody>
      </p:sp>
      <p:sp>
        <p:nvSpPr>
          <p:cNvPr id="660" name="Shape 660"/>
          <p:cNvSpPr/>
          <p:nvPr/>
        </p:nvSpPr>
        <p:spPr>
          <a:xfrm>
            <a:off x="4974087" y="1766271"/>
            <a:ext cx="3160454" cy="286702"/>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1700" b="0" i="0" u="none" strike="noStrike" cap="none">
                <a:solidFill>
                  <a:srgbClr val="6F6F6F"/>
                </a:solidFill>
                <a:latin typeface="Roboto"/>
                <a:ea typeface="Roboto"/>
                <a:cs typeface="Roboto"/>
                <a:sym typeface="Roboto"/>
              </a:rPr>
              <a:t>&lt;platinum-sw-cache&gt;</a:t>
            </a:r>
          </a:p>
        </p:txBody>
      </p:sp>
      <p:sp>
        <p:nvSpPr>
          <p:cNvPr id="661" name="Shape 661"/>
          <p:cNvSpPr/>
          <p:nvPr/>
        </p:nvSpPr>
        <p:spPr>
          <a:xfrm>
            <a:off x="4974087" y="2210947"/>
            <a:ext cx="3160454" cy="286702"/>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1700" b="0" i="0" u="none" strike="noStrike" cap="none">
                <a:solidFill>
                  <a:srgbClr val="6F6F6F"/>
                </a:solidFill>
                <a:latin typeface="Roboto"/>
                <a:ea typeface="Roboto"/>
                <a:cs typeface="Roboto"/>
                <a:sym typeface="Roboto"/>
              </a:rPr>
              <a:t>&lt;platinum-sw-register&gt;</a:t>
            </a:r>
          </a:p>
        </p:txBody>
      </p:sp>
      <p:sp>
        <p:nvSpPr>
          <p:cNvPr id="662" name="Shape 662"/>
          <p:cNvSpPr/>
          <p:nvPr/>
        </p:nvSpPr>
        <p:spPr>
          <a:xfrm>
            <a:off x="5093576" y="3100299"/>
            <a:ext cx="2921477" cy="286702"/>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1700" b="0" i="0" u="none" strike="noStrike" cap="none">
                <a:solidFill>
                  <a:srgbClr val="6F6F6F"/>
                </a:solidFill>
                <a:latin typeface="Roboto"/>
                <a:ea typeface="Roboto"/>
                <a:cs typeface="Roboto"/>
                <a:sym typeface="Roboto"/>
              </a:rPr>
              <a:t>&lt;platinum-push-messaging&gt;</a:t>
            </a:r>
          </a:p>
        </p:txBody>
      </p:sp>
      <p:sp>
        <p:nvSpPr>
          <p:cNvPr id="663" name="Shape 663"/>
          <p:cNvSpPr/>
          <p:nvPr/>
        </p:nvSpPr>
        <p:spPr>
          <a:xfrm>
            <a:off x="5181620" y="3535201"/>
            <a:ext cx="2745390" cy="286702"/>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1700" b="0" i="0" u="none" strike="noStrike" cap="none">
                <a:solidFill>
                  <a:srgbClr val="6F6F6F"/>
                </a:solidFill>
                <a:latin typeface="Roboto"/>
                <a:ea typeface="Roboto"/>
                <a:cs typeface="Roboto"/>
                <a:sym typeface="Roboto"/>
              </a:rPr>
              <a:t>…</a:t>
            </a:r>
          </a:p>
        </p:txBody>
      </p:sp>
      <p:pic>
        <p:nvPicPr>
          <p:cNvPr id="664" name="Shape 664"/>
          <p:cNvPicPr preferRelativeResize="0"/>
          <p:nvPr/>
        </p:nvPicPr>
        <p:blipFill rotWithShape="1">
          <a:blip r:embed="rId3">
            <a:alphaModFix/>
          </a:blip>
          <a:srcRect/>
          <a:stretch/>
        </p:blipFill>
        <p:spPr>
          <a:xfrm>
            <a:off x="1368346" y="1531143"/>
            <a:ext cx="1833562" cy="2081212"/>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Shape 668"/>
        <p:cNvGrpSpPr/>
        <p:nvPr/>
      </p:nvGrpSpPr>
      <p:grpSpPr>
        <a:xfrm>
          <a:off x="0" y="0"/>
          <a:ext cx="0" cy="0"/>
          <a:chOff x="0" y="0"/>
          <a:chExt cx="0" cy="0"/>
        </a:xfrm>
      </p:grpSpPr>
      <p:pic>
        <p:nvPicPr>
          <p:cNvPr id="669" name="Shape 669"/>
          <p:cNvPicPr preferRelativeResize="0"/>
          <p:nvPr/>
        </p:nvPicPr>
        <p:blipFill rotWithShape="1">
          <a:blip r:embed="rId3">
            <a:alphaModFix amt="39860"/>
          </a:blip>
          <a:srcRect/>
          <a:stretch/>
        </p:blipFill>
        <p:spPr>
          <a:xfrm>
            <a:off x="1693094" y="436882"/>
            <a:ext cx="1833562" cy="2081212"/>
          </a:xfrm>
          <a:prstGeom prst="rect">
            <a:avLst/>
          </a:prstGeom>
          <a:noFill/>
          <a:ln>
            <a:noFill/>
          </a:ln>
        </p:spPr>
      </p:pic>
      <p:pic>
        <p:nvPicPr>
          <p:cNvPr id="670" name="Shape 670"/>
          <p:cNvPicPr preferRelativeResize="0"/>
          <p:nvPr/>
        </p:nvPicPr>
        <p:blipFill rotWithShape="1">
          <a:blip r:embed="rId4">
            <a:alphaModFix amt="39860"/>
          </a:blip>
          <a:srcRect/>
          <a:stretch/>
        </p:blipFill>
        <p:spPr>
          <a:xfrm>
            <a:off x="3655218" y="436882"/>
            <a:ext cx="1833562" cy="2081212"/>
          </a:xfrm>
          <a:prstGeom prst="rect">
            <a:avLst/>
          </a:prstGeom>
          <a:noFill/>
          <a:ln>
            <a:noFill/>
          </a:ln>
        </p:spPr>
      </p:pic>
      <p:pic>
        <p:nvPicPr>
          <p:cNvPr id="671" name="Shape 671"/>
          <p:cNvPicPr preferRelativeResize="0"/>
          <p:nvPr/>
        </p:nvPicPr>
        <p:blipFill rotWithShape="1">
          <a:blip r:embed="rId5">
            <a:alphaModFix amt="39860"/>
          </a:blip>
          <a:srcRect/>
          <a:stretch/>
        </p:blipFill>
        <p:spPr>
          <a:xfrm>
            <a:off x="5617342" y="436882"/>
            <a:ext cx="1833562" cy="2081212"/>
          </a:xfrm>
          <a:prstGeom prst="rect">
            <a:avLst/>
          </a:prstGeom>
          <a:noFill/>
          <a:ln>
            <a:noFill/>
          </a:ln>
        </p:spPr>
      </p:pic>
      <p:pic>
        <p:nvPicPr>
          <p:cNvPr id="672" name="Shape 672"/>
          <p:cNvPicPr preferRelativeResize="0"/>
          <p:nvPr/>
        </p:nvPicPr>
        <p:blipFill rotWithShape="1">
          <a:blip r:embed="rId6">
            <a:alphaModFix/>
          </a:blip>
          <a:srcRect/>
          <a:stretch/>
        </p:blipFill>
        <p:spPr>
          <a:xfrm>
            <a:off x="2686734" y="2625404"/>
            <a:ext cx="1833562" cy="2081212"/>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Shape 676"/>
        <p:cNvGrpSpPr/>
        <p:nvPr/>
      </p:nvGrpSpPr>
      <p:grpSpPr>
        <a:xfrm>
          <a:off x="0" y="0"/>
          <a:ext cx="0" cy="0"/>
          <a:chOff x="0" y="0"/>
          <a:chExt cx="0" cy="0"/>
        </a:xfrm>
      </p:grpSpPr>
      <p:pic>
        <p:nvPicPr>
          <p:cNvPr id="677" name="Shape 677"/>
          <p:cNvPicPr preferRelativeResize="0"/>
          <p:nvPr/>
        </p:nvPicPr>
        <p:blipFill rotWithShape="1">
          <a:blip r:embed="rId3">
            <a:alphaModFix amt="39860"/>
          </a:blip>
          <a:srcRect/>
          <a:stretch/>
        </p:blipFill>
        <p:spPr>
          <a:xfrm>
            <a:off x="1693094" y="436882"/>
            <a:ext cx="1833562" cy="2081212"/>
          </a:xfrm>
          <a:prstGeom prst="rect">
            <a:avLst/>
          </a:prstGeom>
          <a:noFill/>
          <a:ln>
            <a:noFill/>
          </a:ln>
        </p:spPr>
      </p:pic>
      <p:pic>
        <p:nvPicPr>
          <p:cNvPr id="678" name="Shape 678"/>
          <p:cNvPicPr preferRelativeResize="0"/>
          <p:nvPr/>
        </p:nvPicPr>
        <p:blipFill rotWithShape="1">
          <a:blip r:embed="rId4">
            <a:alphaModFix amt="39860"/>
          </a:blip>
          <a:srcRect/>
          <a:stretch/>
        </p:blipFill>
        <p:spPr>
          <a:xfrm>
            <a:off x="3655218" y="436882"/>
            <a:ext cx="1833562" cy="2081212"/>
          </a:xfrm>
          <a:prstGeom prst="rect">
            <a:avLst/>
          </a:prstGeom>
          <a:noFill/>
          <a:ln>
            <a:noFill/>
          </a:ln>
        </p:spPr>
      </p:pic>
      <p:pic>
        <p:nvPicPr>
          <p:cNvPr id="679" name="Shape 679"/>
          <p:cNvPicPr preferRelativeResize="0"/>
          <p:nvPr/>
        </p:nvPicPr>
        <p:blipFill rotWithShape="1">
          <a:blip r:embed="rId5">
            <a:alphaModFix amt="39860"/>
          </a:blip>
          <a:srcRect/>
          <a:stretch/>
        </p:blipFill>
        <p:spPr>
          <a:xfrm>
            <a:off x="5617342" y="436882"/>
            <a:ext cx="1833562" cy="2081212"/>
          </a:xfrm>
          <a:prstGeom prst="rect">
            <a:avLst/>
          </a:prstGeom>
          <a:noFill/>
          <a:ln>
            <a:noFill/>
          </a:ln>
        </p:spPr>
      </p:pic>
      <p:pic>
        <p:nvPicPr>
          <p:cNvPr id="680" name="Shape 680"/>
          <p:cNvPicPr preferRelativeResize="0"/>
          <p:nvPr/>
        </p:nvPicPr>
        <p:blipFill rotWithShape="1">
          <a:blip r:embed="rId6">
            <a:alphaModFix amt="39860"/>
          </a:blip>
          <a:srcRect/>
          <a:stretch/>
        </p:blipFill>
        <p:spPr>
          <a:xfrm>
            <a:off x="2686734" y="2625404"/>
            <a:ext cx="1833562" cy="2081212"/>
          </a:xfrm>
          <a:prstGeom prst="rect">
            <a:avLst/>
          </a:prstGeom>
          <a:noFill/>
          <a:ln>
            <a:noFill/>
          </a:ln>
        </p:spPr>
      </p:pic>
      <p:pic>
        <p:nvPicPr>
          <p:cNvPr id="681" name="Shape 681"/>
          <p:cNvPicPr preferRelativeResize="0"/>
          <p:nvPr/>
        </p:nvPicPr>
        <p:blipFill rotWithShape="1">
          <a:blip r:embed="rId7">
            <a:alphaModFix/>
          </a:blip>
          <a:srcRect/>
          <a:stretch/>
        </p:blipFill>
        <p:spPr>
          <a:xfrm>
            <a:off x="4623702" y="2625404"/>
            <a:ext cx="1833562" cy="2081212"/>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Shape 685"/>
        <p:cNvGrpSpPr/>
        <p:nvPr/>
      </p:nvGrpSpPr>
      <p:grpSpPr>
        <a:xfrm>
          <a:off x="0" y="0"/>
          <a:ext cx="0" cy="0"/>
          <a:chOff x="0" y="0"/>
          <a:chExt cx="0" cy="0"/>
        </a:xfrm>
      </p:grpSpPr>
      <p:sp>
        <p:nvSpPr>
          <p:cNvPr id="686" name="Shape 686"/>
          <p:cNvSpPr/>
          <p:nvPr/>
        </p:nvSpPr>
        <p:spPr>
          <a:xfrm>
            <a:off x="5629379" y="836876"/>
            <a:ext cx="1800821" cy="3243347"/>
          </a:xfrm>
          <a:prstGeom prst="rect">
            <a:avLst/>
          </a:prstGeom>
          <a:solidFill>
            <a:srgbClr val="FFFFFF"/>
          </a:solidFill>
          <a:ln>
            <a:noFill/>
          </a:ln>
        </p:spPr>
        <p:txBody>
          <a:bodyPr lIns="0" tIns="0" rIns="0" bIns="0" anchor="ctr" anchorCtr="0">
            <a:noAutofit/>
          </a:bodyPr>
          <a:lstStyle/>
          <a:p>
            <a:pPr marL="0" marR="0" lvl="0" indent="0" algn="l" rtl="0">
              <a:spcBef>
                <a:spcPts val="0"/>
              </a:spcBef>
              <a:buNone/>
            </a:pPr>
            <a:endParaRPr sz="500" b="0" i="0" u="none" strike="noStrike" cap="none">
              <a:latin typeface="Arial"/>
              <a:ea typeface="Arial"/>
              <a:cs typeface="Arial"/>
              <a:sym typeface="Arial"/>
            </a:endParaRPr>
          </a:p>
        </p:txBody>
      </p:sp>
      <p:pic>
        <p:nvPicPr>
          <p:cNvPr id="687" name="Shape 687"/>
          <p:cNvPicPr preferRelativeResize="0"/>
          <p:nvPr/>
        </p:nvPicPr>
        <p:blipFill rotWithShape="1">
          <a:blip r:embed="rId3">
            <a:alphaModFix/>
          </a:blip>
          <a:srcRect/>
          <a:stretch/>
        </p:blipFill>
        <p:spPr>
          <a:xfrm>
            <a:off x="5677302" y="1583905"/>
            <a:ext cx="1704975" cy="1975689"/>
          </a:xfrm>
          <a:prstGeom prst="rect">
            <a:avLst/>
          </a:prstGeom>
          <a:noFill/>
          <a:ln>
            <a:noFill/>
          </a:ln>
        </p:spPr>
      </p:pic>
      <p:pic>
        <p:nvPicPr>
          <p:cNvPr id="688" name="Shape 688"/>
          <p:cNvPicPr preferRelativeResize="0"/>
          <p:nvPr/>
        </p:nvPicPr>
        <p:blipFill rotWithShape="1">
          <a:blip r:embed="rId4">
            <a:alphaModFix/>
          </a:blip>
          <a:srcRect/>
          <a:stretch/>
        </p:blipFill>
        <p:spPr>
          <a:xfrm>
            <a:off x="5340549" y="499433"/>
            <a:ext cx="2378483" cy="4144633"/>
          </a:xfrm>
          <a:prstGeom prst="rect">
            <a:avLst/>
          </a:prstGeom>
          <a:noFill/>
          <a:ln>
            <a:noFill/>
          </a:ln>
        </p:spPr>
      </p:pic>
      <p:pic>
        <p:nvPicPr>
          <p:cNvPr id="689" name="Shape 689"/>
          <p:cNvPicPr preferRelativeResize="0"/>
          <p:nvPr/>
        </p:nvPicPr>
        <p:blipFill rotWithShape="1">
          <a:blip r:embed="rId5">
            <a:alphaModFix/>
          </a:blip>
          <a:srcRect/>
          <a:stretch/>
        </p:blipFill>
        <p:spPr>
          <a:xfrm>
            <a:off x="1367855" y="1531143"/>
            <a:ext cx="1833562" cy="2081212"/>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Shape 693"/>
        <p:cNvGrpSpPr/>
        <p:nvPr/>
      </p:nvGrpSpPr>
      <p:grpSpPr>
        <a:xfrm>
          <a:off x="0" y="0"/>
          <a:ext cx="0" cy="0"/>
          <a:chOff x="0" y="0"/>
          <a:chExt cx="0" cy="0"/>
        </a:xfrm>
      </p:grpSpPr>
      <p:sp>
        <p:nvSpPr>
          <p:cNvPr id="694" name="Shape 694"/>
          <p:cNvSpPr/>
          <p:nvPr/>
        </p:nvSpPr>
        <p:spPr>
          <a:xfrm>
            <a:off x="4974087" y="1321595"/>
            <a:ext cx="3160454" cy="286702"/>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1700" b="0" i="0" u="none" strike="noStrike" cap="none">
                <a:solidFill>
                  <a:srgbClr val="6F6F6F"/>
                </a:solidFill>
                <a:latin typeface="Roboto"/>
                <a:ea typeface="Roboto"/>
                <a:cs typeface="Roboto"/>
                <a:sym typeface="Roboto"/>
              </a:rPr>
              <a:t>&lt;gold-cc-input&gt;</a:t>
            </a:r>
          </a:p>
        </p:txBody>
      </p:sp>
      <p:sp>
        <p:nvSpPr>
          <p:cNvPr id="695" name="Shape 695"/>
          <p:cNvSpPr/>
          <p:nvPr/>
        </p:nvSpPr>
        <p:spPr>
          <a:xfrm>
            <a:off x="5181620" y="2665396"/>
            <a:ext cx="2745390" cy="286702"/>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1700" b="0" i="0" u="none" strike="noStrike" cap="none">
                <a:solidFill>
                  <a:srgbClr val="6F6F6F"/>
                </a:solidFill>
                <a:latin typeface="Roboto"/>
                <a:ea typeface="Roboto"/>
                <a:cs typeface="Roboto"/>
                <a:sym typeface="Roboto"/>
              </a:rPr>
              <a:t>&lt;gold-zip-input&gt;</a:t>
            </a:r>
          </a:p>
        </p:txBody>
      </p:sp>
      <p:sp>
        <p:nvSpPr>
          <p:cNvPr id="696" name="Shape 696"/>
          <p:cNvSpPr/>
          <p:nvPr/>
        </p:nvSpPr>
        <p:spPr>
          <a:xfrm>
            <a:off x="4974087" y="1795591"/>
            <a:ext cx="3160454" cy="286702"/>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1700" b="0" i="0" u="none" strike="noStrike" cap="none">
                <a:solidFill>
                  <a:srgbClr val="6F6F6F"/>
                </a:solidFill>
                <a:latin typeface="Roboto"/>
                <a:ea typeface="Roboto"/>
                <a:cs typeface="Roboto"/>
                <a:sym typeface="Roboto"/>
              </a:rPr>
              <a:t>&lt;gold-cc-expiration-input&gt;</a:t>
            </a:r>
          </a:p>
        </p:txBody>
      </p:sp>
      <p:sp>
        <p:nvSpPr>
          <p:cNvPr id="697" name="Shape 697"/>
          <p:cNvSpPr/>
          <p:nvPr/>
        </p:nvSpPr>
        <p:spPr>
          <a:xfrm>
            <a:off x="4974087" y="2230494"/>
            <a:ext cx="3160454" cy="286702"/>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1700" b="0" i="0" u="none" strike="noStrike" cap="none">
                <a:solidFill>
                  <a:srgbClr val="6F6F6F"/>
                </a:solidFill>
                <a:latin typeface="Roboto"/>
                <a:ea typeface="Roboto"/>
                <a:cs typeface="Roboto"/>
                <a:sym typeface="Roboto"/>
              </a:rPr>
              <a:t>&lt;gold-cc-cvc-input&gt;</a:t>
            </a:r>
          </a:p>
        </p:txBody>
      </p:sp>
      <p:sp>
        <p:nvSpPr>
          <p:cNvPr id="698" name="Shape 698"/>
          <p:cNvSpPr/>
          <p:nvPr/>
        </p:nvSpPr>
        <p:spPr>
          <a:xfrm>
            <a:off x="5181620" y="3100299"/>
            <a:ext cx="2745390" cy="286702"/>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1700" b="0" i="0" u="none" strike="noStrike" cap="none">
                <a:solidFill>
                  <a:srgbClr val="6F6F6F"/>
                </a:solidFill>
                <a:latin typeface="Roboto"/>
                <a:ea typeface="Roboto"/>
                <a:cs typeface="Roboto"/>
                <a:sym typeface="Roboto"/>
              </a:rPr>
              <a:t>&lt;gold-phone-input&gt;</a:t>
            </a:r>
          </a:p>
        </p:txBody>
      </p:sp>
      <p:sp>
        <p:nvSpPr>
          <p:cNvPr id="699" name="Shape 699"/>
          <p:cNvSpPr/>
          <p:nvPr/>
        </p:nvSpPr>
        <p:spPr>
          <a:xfrm>
            <a:off x="5181620" y="3535201"/>
            <a:ext cx="2745390" cy="286702"/>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1700" b="0" i="0" u="none" strike="noStrike" cap="none">
                <a:solidFill>
                  <a:srgbClr val="6F6F6F"/>
                </a:solidFill>
                <a:latin typeface="Roboto"/>
                <a:ea typeface="Roboto"/>
                <a:cs typeface="Roboto"/>
                <a:sym typeface="Roboto"/>
              </a:rPr>
              <a:t>&lt;gold-email-input&gt;</a:t>
            </a:r>
          </a:p>
        </p:txBody>
      </p:sp>
      <p:sp>
        <p:nvSpPr>
          <p:cNvPr id="700" name="Shape 700"/>
          <p:cNvSpPr/>
          <p:nvPr/>
        </p:nvSpPr>
        <p:spPr>
          <a:xfrm>
            <a:off x="5181620" y="3970103"/>
            <a:ext cx="2745390" cy="286702"/>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1700" b="0" i="0" u="none" strike="noStrike" cap="none">
                <a:solidFill>
                  <a:srgbClr val="6F6F6F"/>
                </a:solidFill>
                <a:latin typeface="Roboto"/>
                <a:ea typeface="Roboto"/>
                <a:cs typeface="Roboto"/>
                <a:sym typeface="Roboto"/>
              </a:rPr>
              <a:t>…</a:t>
            </a:r>
          </a:p>
        </p:txBody>
      </p:sp>
      <p:pic>
        <p:nvPicPr>
          <p:cNvPr id="701" name="Shape 701"/>
          <p:cNvPicPr preferRelativeResize="0"/>
          <p:nvPr/>
        </p:nvPicPr>
        <p:blipFill rotWithShape="1">
          <a:blip r:embed="rId3">
            <a:alphaModFix/>
          </a:blip>
          <a:srcRect/>
          <a:stretch/>
        </p:blipFill>
        <p:spPr>
          <a:xfrm>
            <a:off x="1367855" y="1531143"/>
            <a:ext cx="1833562" cy="2081212"/>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Shape 705"/>
        <p:cNvGrpSpPr/>
        <p:nvPr/>
      </p:nvGrpSpPr>
      <p:grpSpPr>
        <a:xfrm>
          <a:off x="0" y="0"/>
          <a:ext cx="0" cy="0"/>
          <a:chOff x="0" y="0"/>
          <a:chExt cx="0" cy="0"/>
        </a:xfrm>
      </p:grpSpPr>
      <p:pic>
        <p:nvPicPr>
          <p:cNvPr id="706" name="Shape 706"/>
          <p:cNvPicPr preferRelativeResize="0"/>
          <p:nvPr/>
        </p:nvPicPr>
        <p:blipFill rotWithShape="1">
          <a:blip r:embed="rId3">
            <a:alphaModFix/>
          </a:blip>
          <a:srcRect/>
          <a:stretch/>
        </p:blipFill>
        <p:spPr>
          <a:xfrm>
            <a:off x="1693094" y="436882"/>
            <a:ext cx="1833562" cy="2081212"/>
          </a:xfrm>
          <a:prstGeom prst="rect">
            <a:avLst/>
          </a:prstGeom>
          <a:noFill/>
          <a:ln>
            <a:noFill/>
          </a:ln>
        </p:spPr>
      </p:pic>
      <p:pic>
        <p:nvPicPr>
          <p:cNvPr id="707" name="Shape 707"/>
          <p:cNvPicPr preferRelativeResize="0"/>
          <p:nvPr/>
        </p:nvPicPr>
        <p:blipFill rotWithShape="1">
          <a:blip r:embed="rId4">
            <a:alphaModFix/>
          </a:blip>
          <a:srcRect/>
          <a:stretch/>
        </p:blipFill>
        <p:spPr>
          <a:xfrm>
            <a:off x="3655218" y="436882"/>
            <a:ext cx="1833562" cy="2081212"/>
          </a:xfrm>
          <a:prstGeom prst="rect">
            <a:avLst/>
          </a:prstGeom>
          <a:noFill/>
          <a:ln>
            <a:noFill/>
          </a:ln>
        </p:spPr>
      </p:pic>
      <p:pic>
        <p:nvPicPr>
          <p:cNvPr id="708" name="Shape 708"/>
          <p:cNvPicPr preferRelativeResize="0"/>
          <p:nvPr/>
        </p:nvPicPr>
        <p:blipFill rotWithShape="1">
          <a:blip r:embed="rId5">
            <a:alphaModFix/>
          </a:blip>
          <a:srcRect/>
          <a:stretch/>
        </p:blipFill>
        <p:spPr>
          <a:xfrm>
            <a:off x="5617342" y="436882"/>
            <a:ext cx="1833562" cy="2081212"/>
          </a:xfrm>
          <a:prstGeom prst="rect">
            <a:avLst/>
          </a:prstGeom>
          <a:noFill/>
          <a:ln>
            <a:noFill/>
          </a:ln>
        </p:spPr>
      </p:pic>
      <p:pic>
        <p:nvPicPr>
          <p:cNvPr id="709" name="Shape 709"/>
          <p:cNvPicPr preferRelativeResize="0"/>
          <p:nvPr/>
        </p:nvPicPr>
        <p:blipFill rotWithShape="1">
          <a:blip r:embed="rId6">
            <a:alphaModFix/>
          </a:blip>
          <a:srcRect/>
          <a:stretch/>
        </p:blipFill>
        <p:spPr>
          <a:xfrm>
            <a:off x="2656026" y="2612827"/>
            <a:ext cx="1833562" cy="2081212"/>
          </a:xfrm>
          <a:prstGeom prst="rect">
            <a:avLst/>
          </a:prstGeom>
          <a:noFill/>
          <a:ln>
            <a:noFill/>
          </a:ln>
        </p:spPr>
      </p:pic>
      <p:pic>
        <p:nvPicPr>
          <p:cNvPr id="710" name="Shape 710"/>
          <p:cNvPicPr preferRelativeResize="0"/>
          <p:nvPr/>
        </p:nvPicPr>
        <p:blipFill rotWithShape="1">
          <a:blip r:embed="rId7">
            <a:alphaModFix/>
          </a:blip>
          <a:srcRect/>
          <a:stretch/>
        </p:blipFill>
        <p:spPr>
          <a:xfrm>
            <a:off x="4592995" y="2612827"/>
            <a:ext cx="1833562" cy="2081212"/>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92663"/>
        </a:solidFill>
        <a:effectLst/>
      </p:bgPr>
    </p:bg>
    <p:spTree>
      <p:nvGrpSpPr>
        <p:cNvPr id="1" name="Shape 149"/>
        <p:cNvGrpSpPr/>
        <p:nvPr/>
      </p:nvGrpSpPr>
      <p:grpSpPr>
        <a:xfrm>
          <a:off x="0" y="0"/>
          <a:ext cx="0" cy="0"/>
          <a:chOff x="0" y="0"/>
          <a:chExt cx="0" cy="0"/>
        </a:xfrm>
      </p:grpSpPr>
      <p:sp>
        <p:nvSpPr>
          <p:cNvPr id="150" name="Shape 150"/>
          <p:cNvSpPr/>
          <p:nvPr/>
        </p:nvSpPr>
        <p:spPr>
          <a:xfrm>
            <a:off x="933350" y="1043000"/>
            <a:ext cx="7488299" cy="1331699"/>
          </a:xfrm>
          <a:prstGeom prst="rect">
            <a:avLst/>
          </a:prstGeom>
          <a:noFill/>
          <a:ln>
            <a:noFill/>
          </a:ln>
        </p:spPr>
        <p:txBody>
          <a:bodyPr lIns="0" tIns="0" rIns="0" bIns="0" anchor="b" anchorCtr="0">
            <a:noAutofit/>
          </a:bodyPr>
          <a:lstStyle/>
          <a:p>
            <a:pPr marL="0" marR="0" lvl="0" indent="0" algn="l" rtl="0">
              <a:spcBef>
                <a:spcPts val="0"/>
              </a:spcBef>
              <a:buSzPct val="25000"/>
              <a:buNone/>
            </a:pPr>
            <a:r>
              <a:rPr lang="en" sz="4400" b="0" i="0" u="none" strike="noStrike" cap="none" dirty="0" smtClean="0">
                <a:solidFill>
                  <a:srgbClr val="F48FB1"/>
                </a:solidFill>
                <a:latin typeface="Helvetica Neue"/>
                <a:ea typeface="Helvetica Neue"/>
                <a:cs typeface="Helvetica Neue"/>
                <a:sym typeface="Helvetica Neue"/>
              </a:rPr>
              <a:t>Del grupo de los 6 tarros de mermelada… compro el 30%</a:t>
            </a:r>
            <a:endParaRPr lang="en" sz="4400" b="0" i="0" u="none" strike="noStrike" cap="none" dirty="0">
              <a:solidFill>
                <a:srgbClr val="F48FB1"/>
              </a:solidFill>
              <a:latin typeface="Helvetica Neue"/>
              <a:ea typeface="Helvetica Neue"/>
              <a:cs typeface="Helvetica Neue"/>
              <a:sym typeface="Helvetica Neue"/>
            </a:endParaRPr>
          </a:p>
        </p:txBody>
      </p:sp>
      <p:sp>
        <p:nvSpPr>
          <p:cNvPr id="151" name="Shape 151"/>
          <p:cNvSpPr/>
          <p:nvPr/>
        </p:nvSpPr>
        <p:spPr>
          <a:xfrm>
            <a:off x="933340" y="2691403"/>
            <a:ext cx="7277318" cy="1970243"/>
          </a:xfrm>
          <a:prstGeom prst="rect">
            <a:avLst/>
          </a:prstGeom>
          <a:noFill/>
          <a:ln>
            <a:noFill/>
          </a:ln>
        </p:spPr>
        <p:txBody>
          <a:bodyPr lIns="0" tIns="0" rIns="0" bIns="0" anchor="b" anchorCtr="0">
            <a:noAutofit/>
          </a:bodyPr>
          <a:lstStyle/>
          <a:p>
            <a:pPr marL="0" marR="0" lvl="0" indent="0" algn="l" rtl="0">
              <a:spcBef>
                <a:spcPts val="0"/>
              </a:spcBef>
              <a:buSzPct val="25000"/>
              <a:buNone/>
            </a:pPr>
            <a:r>
              <a:rPr lang="en" sz="4400" b="0" i="0" u="none" strike="noStrike" cap="none" dirty="0" smtClean="0">
                <a:solidFill>
                  <a:srgbClr val="FFFFFF"/>
                </a:solidFill>
                <a:latin typeface="Helvetica Neue"/>
                <a:ea typeface="Helvetica Neue"/>
                <a:cs typeface="Helvetica Neue"/>
                <a:sym typeface="Helvetica Neue"/>
              </a:rPr>
              <a:t>Del grupo de los 24 tarros de mermelada…compro el 3%</a:t>
            </a:r>
            <a:endParaRPr lang="en" sz="4400" b="0" i="0" u="none" strike="noStrike" cap="none" dirty="0">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077930752"/>
      </p:ext>
    </p:extLst>
  </p:cSld>
  <p:clrMapOvr>
    <a:masterClrMapping/>
  </p:clrMapOvr>
  <p:transition spd="slow">
    <p:cut/>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Shape 714"/>
        <p:cNvGrpSpPr/>
        <p:nvPr/>
      </p:nvGrpSpPr>
      <p:grpSpPr>
        <a:xfrm>
          <a:off x="0" y="0"/>
          <a:ext cx="0" cy="0"/>
          <a:chOff x="0" y="0"/>
          <a:chExt cx="0" cy="0"/>
        </a:xfrm>
      </p:grpSpPr>
      <p:sp>
        <p:nvSpPr>
          <p:cNvPr id="715" name="Shape 715"/>
          <p:cNvSpPr/>
          <p:nvPr/>
        </p:nvSpPr>
        <p:spPr>
          <a:xfrm>
            <a:off x="2800814" y="4465156"/>
            <a:ext cx="3585004" cy="694849"/>
          </a:xfrm>
          <a:prstGeom prst="rect">
            <a:avLst/>
          </a:prstGeom>
          <a:noFill/>
          <a:ln>
            <a:noFill/>
          </a:ln>
        </p:spPr>
        <p:txBody>
          <a:bodyPr lIns="0" tIns="0" rIns="0" bIns="0" anchor="t" anchorCtr="0">
            <a:noAutofit/>
          </a:bodyPr>
          <a:lstStyle/>
          <a:p>
            <a:pPr marL="0" marR="0" lvl="0" indent="0" algn="l" rtl="0">
              <a:lnSpc>
                <a:spcPct val="90000"/>
              </a:lnSpc>
              <a:spcBef>
                <a:spcPts val="0"/>
              </a:spcBef>
              <a:buSzPct val="25000"/>
              <a:buNone/>
            </a:pPr>
            <a:r>
              <a:rPr lang="en" sz="2400" b="0" i="0" u="sng" strike="noStrike" cap="none">
                <a:solidFill>
                  <a:schemeClr val="hlink"/>
                </a:solidFill>
                <a:latin typeface="Roboto Condensed"/>
                <a:ea typeface="Roboto Condensed"/>
                <a:cs typeface="Roboto Condensed"/>
                <a:sym typeface="Roboto Condensed"/>
                <a:hlinkClick r:id="rId3"/>
              </a:rPr>
              <a:t>elements.polymer-project.org</a:t>
            </a:r>
          </a:p>
        </p:txBody>
      </p:sp>
      <p:pic>
        <p:nvPicPr>
          <p:cNvPr id="716" name="Shape 716"/>
          <p:cNvPicPr preferRelativeResize="0"/>
          <p:nvPr/>
        </p:nvPicPr>
        <p:blipFill rotWithShape="1">
          <a:blip r:embed="rId4">
            <a:alphaModFix/>
          </a:blip>
          <a:srcRect/>
          <a:stretch/>
        </p:blipFill>
        <p:spPr>
          <a:xfrm>
            <a:off x="0" y="162156"/>
            <a:ext cx="9144000" cy="430252"/>
          </a:xfrm>
          <a:prstGeom prst="rect">
            <a:avLst/>
          </a:prstGeom>
          <a:noFill/>
          <a:ln>
            <a:noFill/>
          </a:ln>
        </p:spPr>
      </p:pic>
      <p:pic>
        <p:nvPicPr>
          <p:cNvPr id="717" name="Shape 717"/>
          <p:cNvPicPr preferRelativeResize="0"/>
          <p:nvPr/>
        </p:nvPicPr>
        <p:blipFill rotWithShape="1">
          <a:blip r:embed="rId5">
            <a:alphaModFix/>
          </a:blip>
          <a:srcRect/>
          <a:stretch/>
        </p:blipFill>
        <p:spPr>
          <a:xfrm>
            <a:off x="2249844" y="854815"/>
            <a:ext cx="1478971" cy="1678728"/>
          </a:xfrm>
          <a:prstGeom prst="rect">
            <a:avLst/>
          </a:prstGeom>
          <a:noFill/>
          <a:ln>
            <a:noFill/>
          </a:ln>
        </p:spPr>
      </p:pic>
      <p:pic>
        <p:nvPicPr>
          <p:cNvPr id="718" name="Shape 718"/>
          <p:cNvPicPr preferRelativeResize="0"/>
          <p:nvPr/>
        </p:nvPicPr>
        <p:blipFill rotWithShape="1">
          <a:blip r:embed="rId6">
            <a:alphaModFix/>
          </a:blip>
          <a:srcRect/>
          <a:stretch/>
        </p:blipFill>
        <p:spPr>
          <a:xfrm>
            <a:off x="3832514" y="854815"/>
            <a:ext cx="1478971" cy="1678728"/>
          </a:xfrm>
          <a:prstGeom prst="rect">
            <a:avLst/>
          </a:prstGeom>
          <a:noFill/>
          <a:ln>
            <a:noFill/>
          </a:ln>
        </p:spPr>
      </p:pic>
      <p:pic>
        <p:nvPicPr>
          <p:cNvPr id="719" name="Shape 719"/>
          <p:cNvPicPr preferRelativeResize="0"/>
          <p:nvPr/>
        </p:nvPicPr>
        <p:blipFill rotWithShape="1">
          <a:blip r:embed="rId7">
            <a:alphaModFix/>
          </a:blip>
          <a:srcRect/>
          <a:stretch/>
        </p:blipFill>
        <p:spPr>
          <a:xfrm>
            <a:off x="5415183" y="854815"/>
            <a:ext cx="1478971" cy="1678728"/>
          </a:xfrm>
          <a:prstGeom prst="rect">
            <a:avLst/>
          </a:prstGeom>
          <a:noFill/>
          <a:ln>
            <a:noFill/>
          </a:ln>
        </p:spPr>
      </p:pic>
      <p:pic>
        <p:nvPicPr>
          <p:cNvPr id="720" name="Shape 720"/>
          <p:cNvPicPr preferRelativeResize="0"/>
          <p:nvPr/>
        </p:nvPicPr>
        <p:blipFill rotWithShape="1">
          <a:blip r:embed="rId8">
            <a:alphaModFix/>
          </a:blip>
          <a:srcRect/>
          <a:stretch/>
        </p:blipFill>
        <p:spPr>
          <a:xfrm>
            <a:off x="3026555" y="2609955"/>
            <a:ext cx="1478971" cy="1678728"/>
          </a:xfrm>
          <a:prstGeom prst="rect">
            <a:avLst/>
          </a:prstGeom>
          <a:noFill/>
          <a:ln>
            <a:noFill/>
          </a:ln>
        </p:spPr>
      </p:pic>
      <p:pic>
        <p:nvPicPr>
          <p:cNvPr id="721" name="Shape 721"/>
          <p:cNvPicPr preferRelativeResize="0"/>
          <p:nvPr/>
        </p:nvPicPr>
        <p:blipFill rotWithShape="1">
          <a:blip r:embed="rId9">
            <a:alphaModFix/>
          </a:blip>
          <a:srcRect/>
          <a:stretch/>
        </p:blipFill>
        <p:spPr>
          <a:xfrm>
            <a:off x="4588935" y="2609955"/>
            <a:ext cx="1478971" cy="1678728"/>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E91E63"/>
        </a:solidFill>
        <a:effectLst/>
      </p:bgPr>
    </p:bg>
    <p:spTree>
      <p:nvGrpSpPr>
        <p:cNvPr id="1" name="Shape 579"/>
        <p:cNvGrpSpPr/>
        <p:nvPr/>
      </p:nvGrpSpPr>
      <p:grpSpPr>
        <a:xfrm>
          <a:off x="0" y="0"/>
          <a:ext cx="0" cy="0"/>
          <a:chOff x="0" y="0"/>
          <a:chExt cx="0" cy="0"/>
        </a:xfrm>
      </p:grpSpPr>
      <p:sp>
        <p:nvSpPr>
          <p:cNvPr id="580" name="Shape 580"/>
          <p:cNvSpPr/>
          <p:nvPr/>
        </p:nvSpPr>
        <p:spPr>
          <a:xfrm>
            <a:off x="1223649" y="2242550"/>
            <a:ext cx="7160400" cy="666600"/>
          </a:xfrm>
          <a:prstGeom prst="rect">
            <a:avLst/>
          </a:prstGeom>
          <a:noFill/>
          <a:ln>
            <a:noFill/>
          </a:ln>
        </p:spPr>
        <p:txBody>
          <a:bodyPr lIns="0" tIns="0" rIns="0" bIns="0" anchor="ctr" anchorCtr="0">
            <a:noAutofit/>
          </a:bodyPr>
          <a:lstStyle/>
          <a:p>
            <a:pPr marL="0" marR="0" lvl="0" indent="0" algn="l" rtl="0">
              <a:lnSpc>
                <a:spcPct val="90000"/>
              </a:lnSpc>
              <a:spcBef>
                <a:spcPts val="0"/>
              </a:spcBef>
              <a:buSzPct val="25000"/>
              <a:buNone/>
            </a:pPr>
            <a:r>
              <a:rPr lang="en" sz="4500" i="1" dirty="0" smtClean="0">
                <a:solidFill>
                  <a:srgbClr val="FFFFFF"/>
                </a:solidFill>
                <a:latin typeface="Roboto"/>
                <a:ea typeface="Roboto"/>
                <a:cs typeface="Roboto"/>
                <a:sym typeface="Roboto"/>
              </a:rPr>
              <a:t>Hay un elemento para eso</a:t>
            </a:r>
            <a:r>
              <a:rPr lang="en" sz="4500" b="0" i="1" u="none" strike="noStrike" cap="none" dirty="0" smtClean="0">
                <a:solidFill>
                  <a:srgbClr val="FFFFFF"/>
                </a:solidFill>
                <a:latin typeface="Roboto"/>
                <a:ea typeface="Roboto"/>
                <a:cs typeface="Roboto"/>
                <a:sym typeface="Roboto"/>
              </a:rPr>
              <a:t>!</a:t>
            </a:r>
            <a:endParaRPr lang="en" sz="4500" b="0" i="1" u="none" strike="noStrike" cap="none" dirty="0">
              <a:solidFill>
                <a:srgbClr val="FFFFFF"/>
              </a:solidFill>
              <a:latin typeface="Roboto"/>
              <a:ea typeface="Roboto"/>
              <a:cs typeface="Roboto"/>
              <a:sym typeface="Roboto"/>
            </a:endParaRPr>
          </a:p>
        </p:txBody>
      </p:sp>
      <p:pic>
        <p:nvPicPr>
          <p:cNvPr id="581" name="Shape 581"/>
          <p:cNvPicPr preferRelativeResize="0"/>
          <p:nvPr/>
        </p:nvPicPr>
        <p:blipFill rotWithShape="1">
          <a:blip r:embed="rId3">
            <a:alphaModFix amt="50000"/>
          </a:blip>
          <a:srcRect/>
          <a:stretch/>
        </p:blipFill>
        <p:spPr>
          <a:xfrm>
            <a:off x="744431" y="2119607"/>
            <a:ext cx="379213" cy="342900"/>
          </a:xfrm>
          <a:prstGeom prst="rect">
            <a:avLst/>
          </a:prstGeom>
          <a:noFill/>
          <a:ln>
            <a:noFill/>
          </a:ln>
        </p:spPr>
      </p:pic>
      <p:pic>
        <p:nvPicPr>
          <p:cNvPr id="582" name="Shape 582"/>
          <p:cNvPicPr preferRelativeResize="0"/>
          <p:nvPr/>
        </p:nvPicPr>
        <p:blipFill rotWithShape="1">
          <a:blip r:embed="rId3">
            <a:alphaModFix amt="50000"/>
          </a:blip>
          <a:srcRect/>
          <a:stretch/>
        </p:blipFill>
        <p:spPr>
          <a:xfrm rot="10800000">
            <a:off x="8148918" y="2119607"/>
            <a:ext cx="379237" cy="342900"/>
          </a:xfrm>
          <a:prstGeom prst="rect">
            <a:avLst/>
          </a:prstGeom>
          <a:noFill/>
          <a:ln>
            <a:noFill/>
          </a:ln>
        </p:spPr>
      </p:pic>
    </p:spTree>
    <p:extLst>
      <p:ext uri="{BB962C8B-B14F-4D97-AF65-F5344CB8AC3E}">
        <p14:creationId xmlns:p14="http://schemas.microsoft.com/office/powerpoint/2010/main" val="4225127753"/>
      </p:ext>
    </p:extLst>
  </p:cSld>
  <p:clrMapOvr>
    <a:masterClrMapping/>
  </p:clrMapOvr>
  <p:transition spd="slow">
    <p:cut/>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32"/>
        <p:cNvGrpSpPr/>
        <p:nvPr/>
      </p:nvGrpSpPr>
      <p:grpSpPr>
        <a:xfrm>
          <a:off x="0" y="0"/>
          <a:ext cx="0" cy="0"/>
          <a:chOff x="0" y="0"/>
          <a:chExt cx="0" cy="0"/>
        </a:xfrm>
      </p:grpSpPr>
      <p:sp>
        <p:nvSpPr>
          <p:cNvPr id="733" name="Shape 733"/>
          <p:cNvSpPr/>
          <p:nvPr/>
        </p:nvSpPr>
        <p:spPr>
          <a:xfrm>
            <a:off x="-416346" y="-261044"/>
            <a:ext cx="10162952" cy="5665589"/>
          </a:xfrm>
          <a:prstGeom prst="rect">
            <a:avLst/>
          </a:prstGeom>
          <a:solidFill>
            <a:srgbClr val="26C6DA"/>
          </a:solidFill>
          <a:ln>
            <a:noFill/>
          </a:ln>
        </p:spPr>
        <p:txBody>
          <a:bodyPr lIns="0" tIns="0" rIns="0" bIns="0" anchor="ctr" anchorCtr="0">
            <a:noAutofit/>
          </a:bodyPr>
          <a:lstStyle/>
          <a:p>
            <a:pPr marL="0" marR="0" lvl="0" indent="0" algn="l" rtl="0">
              <a:spcBef>
                <a:spcPts val="0"/>
              </a:spcBef>
              <a:buNone/>
            </a:pPr>
            <a:endParaRPr sz="500" b="0" i="0" u="none" strike="noStrike" cap="none">
              <a:latin typeface="Arial"/>
              <a:ea typeface="Arial"/>
              <a:cs typeface="Arial"/>
              <a:sym typeface="Arial"/>
            </a:endParaRPr>
          </a:p>
        </p:txBody>
      </p:sp>
      <p:sp>
        <p:nvSpPr>
          <p:cNvPr id="734" name="Shape 734"/>
          <p:cNvSpPr txBox="1">
            <a:spLocks noGrp="1"/>
          </p:cNvSpPr>
          <p:nvPr>
            <p:ph type="title"/>
          </p:nvPr>
        </p:nvSpPr>
        <p:spPr>
          <a:xfrm>
            <a:off x="749152" y="2089688"/>
            <a:ext cx="7645694" cy="964122"/>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3800" b="0" i="0" u="none" strike="noStrike" cap="none" dirty="0" smtClean="0">
                <a:solidFill>
                  <a:srgbClr val="FFFFFF"/>
                </a:solidFill>
                <a:latin typeface="Roboto"/>
                <a:ea typeface="Roboto"/>
                <a:cs typeface="Roboto"/>
                <a:sym typeface="Roboto"/>
              </a:rPr>
              <a:t>Aplicaciones</a:t>
            </a:r>
            <a:endParaRPr lang="en" sz="3800" b="0" i="0" u="none" strike="noStrike" cap="none" dirty="0">
              <a:solidFill>
                <a:srgbClr val="FFFFFF"/>
              </a:solidFill>
              <a:latin typeface="Roboto"/>
              <a:ea typeface="Roboto"/>
              <a:cs typeface="Roboto"/>
              <a:sym typeface="Roboto"/>
            </a:endParaRPr>
          </a:p>
        </p:txBody>
      </p:sp>
      <p:sp>
        <p:nvSpPr>
          <p:cNvPr id="735" name="Shape 735"/>
          <p:cNvSpPr/>
          <p:nvPr/>
        </p:nvSpPr>
        <p:spPr>
          <a:xfrm>
            <a:off x="749152" y="2844024"/>
            <a:ext cx="7645694" cy="475370"/>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2300" b="0" i="0" u="none" strike="noStrike" cap="none" dirty="0" smtClean="0">
                <a:solidFill>
                  <a:srgbClr val="FFFFFF"/>
                </a:solidFill>
                <a:latin typeface="Roboto"/>
                <a:ea typeface="Roboto"/>
                <a:cs typeface="Roboto"/>
                <a:sym typeface="Roboto"/>
              </a:rPr>
              <a:t>Combina los elementos</a:t>
            </a:r>
            <a:endParaRPr lang="en" sz="2300" b="0" i="0" u="none" strike="noStrike" cap="none" dirty="0">
              <a:solidFill>
                <a:srgbClr val="FFFFFF"/>
              </a:solidFill>
              <a:latin typeface="Roboto"/>
              <a:ea typeface="Roboto"/>
              <a:cs typeface="Roboto"/>
              <a:sym typeface="Roboto"/>
            </a:endParaRPr>
          </a:p>
        </p:txBody>
      </p:sp>
    </p:spTree>
  </p:cSld>
  <p:clrMapOvr>
    <a:masterClrMapping/>
  </p:clrMapOvr>
  <p:transition spd="slow">
    <p:cut/>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Shape 740"/>
          <p:cNvSpPr/>
          <p:nvPr/>
        </p:nvSpPr>
        <p:spPr>
          <a:xfrm>
            <a:off x="2205867" y="3655026"/>
            <a:ext cx="4732263" cy="390525"/>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2600" b="0" i="0" u="none" strike="noStrike" cap="none">
                <a:latin typeface="Roboto"/>
                <a:ea typeface="Roboto"/>
                <a:cs typeface="Roboto"/>
                <a:sym typeface="Roboto"/>
              </a:rPr>
              <a:t>Polymer Starter Kit</a:t>
            </a:r>
          </a:p>
        </p:txBody>
      </p:sp>
      <p:pic>
        <p:nvPicPr>
          <p:cNvPr id="741" name="Shape 741"/>
          <p:cNvPicPr preferRelativeResize="0"/>
          <p:nvPr/>
        </p:nvPicPr>
        <p:blipFill rotWithShape="1">
          <a:blip r:embed="rId3">
            <a:alphaModFix/>
          </a:blip>
          <a:srcRect/>
          <a:stretch/>
        </p:blipFill>
        <p:spPr>
          <a:xfrm>
            <a:off x="3158270" y="540696"/>
            <a:ext cx="2827459" cy="282745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Shape 746"/>
          <p:cNvSpPr/>
          <p:nvPr/>
        </p:nvSpPr>
        <p:spPr>
          <a:xfrm>
            <a:off x="694136" y="4721497"/>
            <a:ext cx="2050251" cy="138112"/>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900" b="0" i="0" u="none" strike="noStrike" cap="none">
                <a:latin typeface="Roboto"/>
                <a:ea typeface="Roboto"/>
                <a:cs typeface="Roboto"/>
                <a:sym typeface="Roboto"/>
              </a:rPr>
              <a:t>Polymer Starter Kit</a:t>
            </a:r>
          </a:p>
        </p:txBody>
      </p:sp>
      <p:pic>
        <p:nvPicPr>
          <p:cNvPr id="747" name="Shape 747"/>
          <p:cNvPicPr preferRelativeResize="0"/>
          <p:nvPr/>
        </p:nvPicPr>
        <p:blipFill rotWithShape="1">
          <a:blip r:embed="rId3">
            <a:alphaModFix/>
          </a:blip>
          <a:srcRect t="5391" b="11421"/>
          <a:stretch/>
        </p:blipFill>
        <p:spPr>
          <a:xfrm>
            <a:off x="382339" y="266183"/>
            <a:ext cx="8379253" cy="4278728"/>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1"/>
        <p:cNvGrpSpPr/>
        <p:nvPr/>
      </p:nvGrpSpPr>
      <p:grpSpPr>
        <a:xfrm>
          <a:off x="0" y="0"/>
          <a:ext cx="0" cy="0"/>
          <a:chOff x="0" y="0"/>
          <a:chExt cx="0" cy="0"/>
        </a:xfrm>
      </p:grpSpPr>
      <p:pic>
        <p:nvPicPr>
          <p:cNvPr id="752" name="Shape 752"/>
          <p:cNvPicPr preferRelativeResize="0"/>
          <p:nvPr/>
        </p:nvPicPr>
        <p:blipFill rotWithShape="1">
          <a:blip r:embed="rId3">
            <a:alphaModFix/>
          </a:blip>
          <a:srcRect/>
          <a:stretch/>
        </p:blipFill>
        <p:spPr>
          <a:xfrm>
            <a:off x="109716" y="1342686"/>
            <a:ext cx="5082565" cy="3811924"/>
          </a:xfrm>
          <a:prstGeom prst="rect">
            <a:avLst/>
          </a:prstGeom>
          <a:noFill/>
          <a:ln>
            <a:noFill/>
          </a:ln>
        </p:spPr>
      </p:pic>
      <p:sp>
        <p:nvSpPr>
          <p:cNvPr id="753" name="Shape 753"/>
          <p:cNvSpPr/>
          <p:nvPr/>
        </p:nvSpPr>
        <p:spPr>
          <a:xfrm>
            <a:off x="229678" y="4875850"/>
            <a:ext cx="7195580" cy="138112"/>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900" b="0" i="0" u="none" strike="noStrike" cap="none">
                <a:solidFill>
                  <a:srgbClr val="9F9F9F"/>
                </a:solidFill>
                <a:latin typeface="Roboto"/>
                <a:ea typeface="Roboto"/>
                <a:cs typeface="Roboto"/>
                <a:sym typeface="Roboto"/>
              </a:rPr>
              <a:t>Image: </a:t>
            </a:r>
            <a:r>
              <a:rPr lang="en" sz="900" b="0" i="0" u="none" strike="noStrike" cap="none">
                <a:solidFill>
                  <a:srgbClr val="FFFFFF"/>
                </a:solidFill>
                <a:latin typeface="Roboto"/>
                <a:ea typeface="Roboto"/>
                <a:cs typeface="Roboto"/>
                <a:sym typeface="Roboto"/>
              </a:rPr>
              <a:t>https://www.flickr.com/photos/wwarby/16600407462/</a:t>
            </a:r>
          </a:p>
        </p:txBody>
      </p:sp>
      <p:sp>
        <p:nvSpPr>
          <p:cNvPr id="754" name="Shape 754"/>
          <p:cNvSpPr/>
          <p:nvPr/>
        </p:nvSpPr>
        <p:spPr>
          <a:xfrm>
            <a:off x="2936918" y="3821902"/>
            <a:ext cx="8307957" cy="557212"/>
          </a:xfrm>
          <a:prstGeom prst="rect">
            <a:avLst/>
          </a:prstGeom>
          <a:noFill/>
          <a:ln>
            <a:noFill/>
          </a:ln>
        </p:spPr>
        <p:txBody>
          <a:bodyPr lIns="0" tIns="0" rIns="0" bIns="0" anchor="b" anchorCtr="0">
            <a:noAutofit/>
          </a:bodyPr>
          <a:lstStyle/>
          <a:p>
            <a:pPr marL="0" marR="0" lvl="0" indent="0" algn="ctr" rtl="0">
              <a:spcBef>
                <a:spcPts val="0"/>
              </a:spcBef>
              <a:buSzPct val="25000"/>
              <a:buNone/>
            </a:pPr>
            <a:r>
              <a:rPr lang="en" sz="3800" b="0" i="0" u="none" strike="noStrike" cap="none">
                <a:solidFill>
                  <a:srgbClr val="5A5A5A"/>
                </a:solidFill>
                <a:latin typeface="Roboto"/>
                <a:ea typeface="Roboto"/>
                <a:cs typeface="Roboto"/>
                <a:sym typeface="Roboto"/>
              </a:rPr>
              <a:t>App templates</a:t>
            </a:r>
          </a:p>
        </p:txBody>
      </p:sp>
      <p:pic>
        <p:nvPicPr>
          <p:cNvPr id="755" name="Shape 755"/>
          <p:cNvPicPr preferRelativeResize="0"/>
          <p:nvPr/>
        </p:nvPicPr>
        <p:blipFill rotWithShape="1">
          <a:blip r:embed="rId4">
            <a:alphaModFix/>
          </a:blip>
          <a:srcRect/>
          <a:stretch/>
        </p:blipFill>
        <p:spPr>
          <a:xfrm>
            <a:off x="5506967" y="1597639"/>
            <a:ext cx="2852215" cy="1948221"/>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759"/>
        <p:cNvGrpSpPr/>
        <p:nvPr/>
      </p:nvGrpSpPr>
      <p:grpSpPr>
        <a:xfrm>
          <a:off x="0" y="0"/>
          <a:ext cx="0" cy="0"/>
          <a:chOff x="0" y="0"/>
          <a:chExt cx="0" cy="0"/>
        </a:xfrm>
      </p:grpSpPr>
      <p:sp>
        <p:nvSpPr>
          <p:cNvPr id="760" name="Shape 760"/>
          <p:cNvSpPr/>
          <p:nvPr/>
        </p:nvSpPr>
        <p:spPr>
          <a:xfrm>
            <a:off x="694136" y="4721497"/>
            <a:ext cx="2050251" cy="138112"/>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900" b="0" i="0" u="none" strike="noStrike" cap="none">
                <a:latin typeface="Roboto"/>
                <a:ea typeface="Roboto"/>
                <a:cs typeface="Roboto"/>
                <a:sym typeface="Roboto"/>
              </a:rPr>
              <a:t>Navigation Cards Layout</a:t>
            </a:r>
          </a:p>
        </p:txBody>
      </p:sp>
      <p:pic>
        <p:nvPicPr>
          <p:cNvPr id="761" name="Shape 761"/>
          <p:cNvPicPr preferRelativeResize="0"/>
          <p:nvPr/>
        </p:nvPicPr>
        <p:blipFill rotWithShape="1">
          <a:blip r:embed="rId3">
            <a:alphaModFix/>
          </a:blip>
          <a:srcRect t="11014" r="12530" b="5843"/>
          <a:stretch/>
        </p:blipFill>
        <p:spPr>
          <a:xfrm>
            <a:off x="712958" y="185551"/>
            <a:ext cx="7458189" cy="443068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765"/>
        <p:cNvGrpSpPr/>
        <p:nvPr/>
      </p:nvGrpSpPr>
      <p:grpSpPr>
        <a:xfrm>
          <a:off x="0" y="0"/>
          <a:ext cx="0" cy="0"/>
          <a:chOff x="0" y="0"/>
          <a:chExt cx="0" cy="0"/>
        </a:xfrm>
      </p:grpSpPr>
      <p:sp>
        <p:nvSpPr>
          <p:cNvPr id="766" name="Shape 766"/>
          <p:cNvSpPr/>
          <p:nvPr/>
        </p:nvSpPr>
        <p:spPr>
          <a:xfrm>
            <a:off x="694136" y="4721497"/>
            <a:ext cx="2050251" cy="138112"/>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900" b="0" i="0" u="none" strike="noStrike" cap="none">
                <a:latin typeface="Roboto"/>
                <a:ea typeface="Roboto"/>
                <a:cs typeface="Roboto"/>
                <a:sym typeface="Roboto"/>
              </a:rPr>
              <a:t>Navigation List Detail</a:t>
            </a:r>
          </a:p>
        </p:txBody>
      </p:sp>
      <p:pic>
        <p:nvPicPr>
          <p:cNvPr id="767" name="Shape 767"/>
          <p:cNvPicPr preferRelativeResize="0"/>
          <p:nvPr/>
        </p:nvPicPr>
        <p:blipFill rotWithShape="1">
          <a:blip r:embed="rId3">
            <a:alphaModFix/>
          </a:blip>
          <a:srcRect l="717" r="717"/>
          <a:stretch/>
        </p:blipFill>
        <p:spPr>
          <a:xfrm>
            <a:off x="1198400" y="525850"/>
            <a:ext cx="6387599" cy="379499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771"/>
        <p:cNvGrpSpPr/>
        <p:nvPr/>
      </p:nvGrpSpPr>
      <p:grpSpPr>
        <a:xfrm>
          <a:off x="0" y="0"/>
          <a:ext cx="0" cy="0"/>
          <a:chOff x="0" y="0"/>
          <a:chExt cx="0" cy="0"/>
        </a:xfrm>
      </p:grpSpPr>
      <p:sp>
        <p:nvSpPr>
          <p:cNvPr id="772" name="Shape 772"/>
          <p:cNvSpPr/>
          <p:nvPr/>
        </p:nvSpPr>
        <p:spPr>
          <a:xfrm>
            <a:off x="694136" y="4721497"/>
            <a:ext cx="2050251" cy="138112"/>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900" b="0" i="0" u="none" strike="noStrike" cap="none">
                <a:latin typeface="Roboto"/>
                <a:ea typeface="Roboto"/>
                <a:cs typeface="Roboto"/>
                <a:sym typeface="Roboto"/>
              </a:rPr>
              <a:t>List Card Over</a:t>
            </a:r>
          </a:p>
        </p:txBody>
      </p:sp>
      <p:pic>
        <p:nvPicPr>
          <p:cNvPr id="773" name="Shape 773"/>
          <p:cNvPicPr preferRelativeResize="0"/>
          <p:nvPr/>
        </p:nvPicPr>
        <p:blipFill rotWithShape="1">
          <a:blip r:embed="rId3">
            <a:alphaModFix/>
          </a:blip>
          <a:srcRect t="11640" r="13932" b="9695"/>
          <a:stretch/>
        </p:blipFill>
        <p:spPr>
          <a:xfrm>
            <a:off x="694125" y="201375"/>
            <a:ext cx="7386300" cy="421919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Shape 917"/>
        <p:cNvGrpSpPr/>
        <p:nvPr/>
      </p:nvGrpSpPr>
      <p:grpSpPr>
        <a:xfrm>
          <a:off x="0" y="0"/>
          <a:ext cx="0" cy="0"/>
          <a:chOff x="0" y="0"/>
          <a:chExt cx="0" cy="0"/>
        </a:xfrm>
      </p:grpSpPr>
      <p:sp>
        <p:nvSpPr>
          <p:cNvPr id="918" name="Shape 918"/>
          <p:cNvSpPr/>
          <p:nvPr/>
        </p:nvSpPr>
        <p:spPr>
          <a:xfrm>
            <a:off x="827486" y="4778647"/>
            <a:ext cx="3107377" cy="138112"/>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900" b="0" i="0" u="none" strike="noStrike" cap="none">
                <a:latin typeface="Roboto"/>
                <a:ea typeface="Roboto"/>
                <a:cs typeface="Roboto"/>
                <a:sym typeface="Roboto"/>
              </a:rPr>
              <a:t>Live-reload and cross-device development</a:t>
            </a:r>
          </a:p>
        </p:txBody>
      </p:sp>
      <p:pic>
        <p:nvPicPr>
          <p:cNvPr id="919" name="Shape 919"/>
          <p:cNvPicPr preferRelativeResize="0"/>
          <p:nvPr/>
        </p:nvPicPr>
        <p:blipFill>
          <a:blip r:embed="rId3">
            <a:alphaModFix/>
          </a:blip>
          <a:stretch>
            <a:fillRect/>
          </a:stretch>
        </p:blipFill>
        <p:spPr>
          <a:xfrm>
            <a:off x="1063449" y="0"/>
            <a:ext cx="7017098" cy="467352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92663"/>
        </a:solidFill>
        <a:effectLst/>
      </p:bgPr>
    </p:bg>
    <p:spTree>
      <p:nvGrpSpPr>
        <p:cNvPr id="1" name="Shape 161"/>
        <p:cNvGrpSpPr/>
        <p:nvPr/>
      </p:nvGrpSpPr>
      <p:grpSpPr>
        <a:xfrm>
          <a:off x="0" y="0"/>
          <a:ext cx="0" cy="0"/>
          <a:chOff x="0" y="0"/>
          <a:chExt cx="0" cy="0"/>
        </a:xfrm>
      </p:grpSpPr>
      <p:sp>
        <p:nvSpPr>
          <p:cNvPr id="162" name="Shape 162"/>
          <p:cNvSpPr/>
          <p:nvPr/>
        </p:nvSpPr>
        <p:spPr>
          <a:xfrm>
            <a:off x="933350" y="1821650"/>
            <a:ext cx="7555199" cy="1500300"/>
          </a:xfrm>
          <a:prstGeom prst="rect">
            <a:avLst/>
          </a:prstGeom>
          <a:noFill/>
          <a:ln>
            <a:noFill/>
          </a:ln>
        </p:spPr>
        <p:txBody>
          <a:bodyPr lIns="0" tIns="0" rIns="0" bIns="0" anchor="b" anchorCtr="0">
            <a:noAutofit/>
          </a:bodyPr>
          <a:lstStyle/>
          <a:p>
            <a:pPr marL="0" marR="0" lvl="0" indent="0" algn="l" rtl="0">
              <a:spcBef>
                <a:spcPts val="0"/>
              </a:spcBef>
              <a:buSzPct val="25000"/>
              <a:buNone/>
            </a:pPr>
            <a:r>
              <a:rPr lang="en" sz="3400" b="0" i="1" u="none" strike="noStrike" cap="none">
                <a:solidFill>
                  <a:srgbClr val="FFFFFF"/>
                </a:solidFill>
                <a:latin typeface="Roboto"/>
                <a:ea typeface="Roboto"/>
                <a:cs typeface="Roboto"/>
                <a:sym typeface="Roboto"/>
              </a:rPr>
              <a:t>when presented with an abundance of choice, you can feel increasingly unsure</a:t>
            </a:r>
          </a:p>
          <a:p>
            <a:pPr marL="0" marR="0" lvl="0" indent="0" algn="l" rtl="0">
              <a:spcBef>
                <a:spcPts val="0"/>
              </a:spcBef>
              <a:buSzPct val="25000"/>
              <a:buNone/>
            </a:pPr>
            <a:r>
              <a:rPr lang="en" sz="3400" b="0" i="1" u="none" strike="noStrike" cap="none">
                <a:solidFill>
                  <a:srgbClr val="FFFFFF"/>
                </a:solidFill>
                <a:latin typeface="Roboto"/>
                <a:ea typeface="Roboto"/>
                <a:cs typeface="Roboto"/>
                <a:sym typeface="Roboto"/>
              </a:rPr>
              <a:t>of whether yours is the right one</a:t>
            </a:r>
          </a:p>
        </p:txBody>
      </p:sp>
      <p:sp>
        <p:nvSpPr>
          <p:cNvPr id="163" name="Shape 163"/>
          <p:cNvSpPr/>
          <p:nvPr/>
        </p:nvSpPr>
        <p:spPr>
          <a:xfrm>
            <a:off x="2085372" y="3767137"/>
            <a:ext cx="1677837" cy="300037"/>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2000" b="0" i="0" u="none" strike="noStrike" cap="none">
                <a:latin typeface="Roboto Condensed"/>
                <a:ea typeface="Roboto Condensed"/>
                <a:cs typeface="Roboto Condensed"/>
                <a:sym typeface="Roboto Condensed"/>
              </a:rPr>
              <a:t>- Addy Osmani</a:t>
            </a:r>
          </a:p>
        </p:txBody>
      </p:sp>
      <p:pic>
        <p:nvPicPr>
          <p:cNvPr id="164" name="Shape 164"/>
          <p:cNvPicPr preferRelativeResize="0"/>
          <p:nvPr/>
        </p:nvPicPr>
        <p:blipFill rotWithShape="1">
          <a:blip r:embed="rId3">
            <a:alphaModFix amt="50000"/>
          </a:blip>
          <a:srcRect/>
          <a:stretch/>
        </p:blipFill>
        <p:spPr>
          <a:xfrm>
            <a:off x="622329" y="1821662"/>
            <a:ext cx="270299" cy="244500"/>
          </a:xfrm>
          <a:prstGeom prst="rect">
            <a:avLst/>
          </a:prstGeom>
          <a:noFill/>
          <a:ln>
            <a:noFill/>
          </a:ln>
        </p:spPr>
      </p:pic>
      <p:pic>
        <p:nvPicPr>
          <p:cNvPr id="165" name="Shape 165"/>
          <p:cNvPicPr preferRelativeResize="0"/>
          <p:nvPr/>
        </p:nvPicPr>
        <p:blipFill rotWithShape="1">
          <a:blip r:embed="rId3">
            <a:alphaModFix amt="50000"/>
          </a:blip>
          <a:srcRect/>
          <a:stretch/>
        </p:blipFill>
        <p:spPr>
          <a:xfrm rot="10800000">
            <a:off x="7050035" y="2869012"/>
            <a:ext cx="270299" cy="2445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77"/>
        <p:cNvGrpSpPr/>
        <p:nvPr/>
      </p:nvGrpSpPr>
      <p:grpSpPr>
        <a:xfrm>
          <a:off x="0" y="0"/>
          <a:ext cx="0" cy="0"/>
          <a:chOff x="0" y="0"/>
          <a:chExt cx="0" cy="0"/>
        </a:xfrm>
      </p:grpSpPr>
      <p:pic>
        <p:nvPicPr>
          <p:cNvPr id="778" name="Shape 778"/>
          <p:cNvPicPr preferRelativeResize="0"/>
          <p:nvPr/>
        </p:nvPicPr>
        <p:blipFill rotWithShape="1">
          <a:blip r:embed="rId3">
            <a:alphaModFix/>
          </a:blip>
          <a:srcRect/>
          <a:stretch/>
        </p:blipFill>
        <p:spPr>
          <a:xfrm>
            <a:off x="279440" y="-307109"/>
            <a:ext cx="8585118" cy="4583899"/>
          </a:xfrm>
          <a:prstGeom prst="rect">
            <a:avLst/>
          </a:prstGeom>
          <a:noFill/>
          <a:ln>
            <a:noFill/>
          </a:ln>
        </p:spPr>
      </p:pic>
      <p:pic>
        <p:nvPicPr>
          <p:cNvPr id="779" name="Shape 779"/>
          <p:cNvPicPr preferRelativeResize="0"/>
          <p:nvPr/>
        </p:nvPicPr>
        <p:blipFill rotWithShape="1">
          <a:blip r:embed="rId4">
            <a:alphaModFix amt="40000"/>
          </a:blip>
          <a:srcRect/>
          <a:stretch/>
        </p:blipFill>
        <p:spPr>
          <a:xfrm>
            <a:off x="751617" y="4297714"/>
            <a:ext cx="767435" cy="557212"/>
          </a:xfrm>
          <a:prstGeom prst="rect">
            <a:avLst/>
          </a:prstGeom>
          <a:noFill/>
          <a:ln>
            <a:noFill/>
          </a:ln>
        </p:spPr>
      </p:pic>
      <p:sp>
        <p:nvSpPr>
          <p:cNvPr id="780" name="Shape 780"/>
          <p:cNvSpPr/>
          <p:nvPr/>
        </p:nvSpPr>
        <p:spPr>
          <a:xfrm>
            <a:off x="229678" y="4875850"/>
            <a:ext cx="7195580" cy="138112"/>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900" b="0" i="0" u="none" strike="noStrike" cap="none">
                <a:solidFill>
                  <a:srgbClr val="9F9F9F"/>
                </a:solidFill>
                <a:latin typeface="Roboto"/>
                <a:ea typeface="Roboto"/>
                <a:cs typeface="Roboto"/>
                <a:sym typeface="Roboto"/>
              </a:rPr>
              <a:t>Image: goo.gl/QZlMwX</a:t>
            </a:r>
          </a:p>
        </p:txBody>
      </p:sp>
      <p:sp>
        <p:nvSpPr>
          <p:cNvPr id="781" name="Shape 781"/>
          <p:cNvSpPr/>
          <p:nvPr/>
        </p:nvSpPr>
        <p:spPr>
          <a:xfrm>
            <a:off x="1681424" y="3799681"/>
            <a:ext cx="8307957" cy="557212"/>
          </a:xfrm>
          <a:prstGeom prst="rect">
            <a:avLst/>
          </a:prstGeom>
          <a:noFill/>
          <a:ln>
            <a:noFill/>
          </a:ln>
        </p:spPr>
        <p:txBody>
          <a:bodyPr lIns="0" tIns="0" rIns="0" bIns="0" anchor="b" anchorCtr="0">
            <a:noAutofit/>
          </a:bodyPr>
          <a:lstStyle/>
          <a:p>
            <a:pPr marL="0" marR="0" lvl="0" indent="0" algn="ctr" rtl="0">
              <a:spcBef>
                <a:spcPts val="0"/>
              </a:spcBef>
              <a:buSzPct val="25000"/>
              <a:buNone/>
            </a:pPr>
            <a:r>
              <a:rPr lang="en" sz="3800" b="0" i="0" u="none" strike="noStrike" cap="none">
                <a:solidFill>
                  <a:srgbClr val="5A5A5A"/>
                </a:solidFill>
                <a:latin typeface="Roboto"/>
                <a:ea typeface="Roboto"/>
                <a:cs typeface="Roboto"/>
                <a:sym typeface="Roboto"/>
              </a:rPr>
              <a:t>Responsive breakpoints</a:t>
            </a:r>
          </a:p>
        </p:txBody>
      </p:sp>
    </p:spTree>
  </p:cSld>
  <p:clrMapOvr>
    <a:masterClrMapping/>
  </p:clrMapOvr>
  <p:transition spd="slow">
    <p:cut/>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B0BEC5"/>
        </a:solidFill>
        <a:effectLst/>
      </p:bgPr>
    </p:bg>
    <p:spTree>
      <p:nvGrpSpPr>
        <p:cNvPr id="1" name="Shape 785"/>
        <p:cNvGrpSpPr/>
        <p:nvPr/>
      </p:nvGrpSpPr>
      <p:grpSpPr>
        <a:xfrm>
          <a:off x="0" y="0"/>
          <a:ext cx="0" cy="0"/>
          <a:chOff x="0" y="0"/>
          <a:chExt cx="0" cy="0"/>
        </a:xfrm>
      </p:grpSpPr>
      <p:sp>
        <p:nvSpPr>
          <p:cNvPr id="786" name="Shape 786"/>
          <p:cNvSpPr/>
          <p:nvPr/>
        </p:nvSpPr>
        <p:spPr>
          <a:xfrm>
            <a:off x="0" y="3805546"/>
            <a:ext cx="9144000" cy="1337962"/>
          </a:xfrm>
          <a:prstGeom prst="rect">
            <a:avLst/>
          </a:prstGeom>
          <a:solidFill>
            <a:srgbClr val="FFFFFF"/>
          </a:solidFill>
          <a:ln w="9525" cap="flat" cmpd="sng">
            <a:solidFill>
              <a:srgbClr val="E5E5E5"/>
            </a:solidFill>
            <a:prstDash val="solid"/>
            <a:round/>
            <a:headEnd type="none" w="med" len="med"/>
            <a:tailEnd type="none" w="med" len="med"/>
          </a:ln>
        </p:spPr>
        <p:txBody>
          <a:bodyPr lIns="0" tIns="0" rIns="0" bIns="0" anchor="t" anchorCtr="0">
            <a:noAutofit/>
          </a:bodyPr>
          <a:lstStyle/>
          <a:p>
            <a:pPr marL="0" marR="0" lvl="0" indent="0" algn="l" rtl="0">
              <a:lnSpc>
                <a:spcPct val="90000"/>
              </a:lnSpc>
              <a:spcBef>
                <a:spcPts val="0"/>
              </a:spcBef>
              <a:buNone/>
            </a:pPr>
            <a:endParaRPr sz="500" b="0" i="0" u="none" strike="noStrike" cap="none">
              <a:latin typeface="Arial"/>
              <a:ea typeface="Arial"/>
              <a:cs typeface="Arial"/>
              <a:sym typeface="Arial"/>
            </a:endParaRPr>
          </a:p>
        </p:txBody>
      </p:sp>
      <p:sp>
        <p:nvSpPr>
          <p:cNvPr id="787" name="Shape 787"/>
          <p:cNvSpPr/>
          <p:nvPr/>
        </p:nvSpPr>
        <p:spPr>
          <a:xfrm>
            <a:off x="761403" y="4234921"/>
            <a:ext cx="4844812" cy="300037"/>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2000" b="0" i="0" u="none" strike="noStrike" cap="none">
                <a:solidFill>
                  <a:srgbClr val="008495"/>
                </a:solidFill>
                <a:latin typeface="Roboto"/>
                <a:ea typeface="Roboto"/>
                <a:cs typeface="Roboto"/>
                <a:sym typeface="Roboto"/>
              </a:rPr>
              <a:t>Material Design breakpoints</a:t>
            </a:r>
          </a:p>
        </p:txBody>
      </p:sp>
      <p:pic>
        <p:nvPicPr>
          <p:cNvPr id="788" name="Shape 788"/>
          <p:cNvPicPr preferRelativeResize="0"/>
          <p:nvPr/>
        </p:nvPicPr>
        <p:blipFill rotWithShape="1">
          <a:blip r:embed="rId3">
            <a:alphaModFix/>
          </a:blip>
          <a:srcRect/>
          <a:stretch/>
        </p:blipFill>
        <p:spPr>
          <a:xfrm>
            <a:off x="914400" y="292021"/>
            <a:ext cx="7315200" cy="3228975"/>
          </a:xfrm>
          <a:prstGeom prst="rect">
            <a:avLst/>
          </a:prstGeom>
          <a:noFill/>
          <a:ln>
            <a:noFill/>
          </a:ln>
        </p:spPr>
      </p:pic>
      <p:pic>
        <p:nvPicPr>
          <p:cNvPr id="789" name="Shape 789"/>
          <p:cNvPicPr preferRelativeResize="0"/>
          <p:nvPr/>
        </p:nvPicPr>
        <p:blipFill rotWithShape="1">
          <a:blip r:embed="rId4">
            <a:alphaModFix/>
          </a:blip>
          <a:srcRect/>
          <a:stretch/>
        </p:blipFill>
        <p:spPr>
          <a:xfrm>
            <a:off x="914400" y="292021"/>
            <a:ext cx="7315200" cy="3228975"/>
          </a:xfrm>
          <a:prstGeom prst="rect">
            <a:avLst/>
          </a:prstGeom>
          <a:noFill/>
          <a:ln>
            <a:noFill/>
          </a:ln>
        </p:spPr>
      </p:pic>
      <p:pic>
        <p:nvPicPr>
          <p:cNvPr id="790" name="Shape 790"/>
          <p:cNvPicPr preferRelativeResize="0"/>
          <p:nvPr/>
        </p:nvPicPr>
        <p:blipFill rotWithShape="1">
          <a:blip r:embed="rId5">
            <a:alphaModFix/>
          </a:blip>
          <a:srcRect/>
          <a:stretch/>
        </p:blipFill>
        <p:spPr>
          <a:xfrm>
            <a:off x="914400" y="292021"/>
            <a:ext cx="7315200" cy="3228975"/>
          </a:xfrm>
          <a:prstGeom prst="rect">
            <a:avLst/>
          </a:prstGeom>
          <a:noFill/>
          <a:ln>
            <a:noFill/>
          </a:ln>
        </p:spPr>
      </p:pic>
      <p:pic>
        <p:nvPicPr>
          <p:cNvPr id="791" name="Shape 791"/>
          <p:cNvPicPr preferRelativeResize="0"/>
          <p:nvPr/>
        </p:nvPicPr>
        <p:blipFill rotWithShape="1">
          <a:blip r:embed="rId6">
            <a:alphaModFix/>
          </a:blip>
          <a:srcRect/>
          <a:stretch/>
        </p:blipFill>
        <p:spPr>
          <a:xfrm>
            <a:off x="914400" y="292021"/>
            <a:ext cx="7315200" cy="3228975"/>
          </a:xfrm>
          <a:prstGeom prst="rect">
            <a:avLst/>
          </a:prstGeom>
          <a:noFill/>
          <a:ln>
            <a:noFill/>
          </a:ln>
        </p:spPr>
      </p:pic>
      <p:pic>
        <p:nvPicPr>
          <p:cNvPr id="792" name="Shape 792"/>
          <p:cNvPicPr preferRelativeResize="0"/>
          <p:nvPr/>
        </p:nvPicPr>
        <p:blipFill rotWithShape="1">
          <a:blip r:embed="rId7">
            <a:alphaModFix/>
          </a:blip>
          <a:srcRect/>
          <a:stretch/>
        </p:blipFill>
        <p:spPr>
          <a:xfrm>
            <a:off x="914400" y="292021"/>
            <a:ext cx="7315200" cy="3228975"/>
          </a:xfrm>
          <a:prstGeom prst="rect">
            <a:avLst/>
          </a:prstGeom>
          <a:noFill/>
          <a:ln>
            <a:noFill/>
          </a:ln>
        </p:spPr>
      </p:pic>
      <p:pic>
        <p:nvPicPr>
          <p:cNvPr id="793" name="Shape 793"/>
          <p:cNvPicPr preferRelativeResize="0"/>
          <p:nvPr/>
        </p:nvPicPr>
        <p:blipFill rotWithShape="1">
          <a:blip r:embed="rId8">
            <a:alphaModFix/>
          </a:blip>
          <a:srcRect/>
          <a:stretch/>
        </p:blipFill>
        <p:spPr>
          <a:xfrm>
            <a:off x="914400" y="292021"/>
            <a:ext cx="7315200" cy="3228975"/>
          </a:xfrm>
          <a:prstGeom prst="rect">
            <a:avLst/>
          </a:prstGeom>
          <a:noFill/>
          <a:ln>
            <a:noFill/>
          </a:ln>
        </p:spPr>
      </p:pic>
      <p:pic>
        <p:nvPicPr>
          <p:cNvPr id="794" name="Shape 794"/>
          <p:cNvPicPr preferRelativeResize="0"/>
          <p:nvPr/>
        </p:nvPicPr>
        <p:blipFill rotWithShape="1">
          <a:blip r:embed="rId9">
            <a:alphaModFix/>
          </a:blip>
          <a:srcRect/>
          <a:stretch/>
        </p:blipFill>
        <p:spPr>
          <a:xfrm>
            <a:off x="914400" y="292021"/>
            <a:ext cx="7315200" cy="3228975"/>
          </a:xfrm>
          <a:prstGeom prst="rect">
            <a:avLst/>
          </a:prstGeom>
          <a:noFill/>
          <a:ln>
            <a:noFill/>
          </a:ln>
        </p:spPr>
      </p:pic>
      <p:pic>
        <p:nvPicPr>
          <p:cNvPr id="795" name="Shape 795"/>
          <p:cNvPicPr preferRelativeResize="0"/>
          <p:nvPr/>
        </p:nvPicPr>
        <p:blipFill rotWithShape="1">
          <a:blip r:embed="rId10">
            <a:alphaModFix/>
          </a:blip>
          <a:srcRect/>
          <a:stretch/>
        </p:blipFill>
        <p:spPr>
          <a:xfrm>
            <a:off x="914400" y="292021"/>
            <a:ext cx="7315200" cy="3228975"/>
          </a:xfrm>
          <a:prstGeom prst="rect">
            <a:avLst/>
          </a:prstGeom>
          <a:noFill/>
          <a:ln>
            <a:noFill/>
          </a:ln>
        </p:spPr>
      </p:pic>
      <p:pic>
        <p:nvPicPr>
          <p:cNvPr id="796" name="Shape 796"/>
          <p:cNvPicPr preferRelativeResize="0"/>
          <p:nvPr/>
        </p:nvPicPr>
        <p:blipFill rotWithShape="1">
          <a:blip r:embed="rId11">
            <a:alphaModFix/>
          </a:blip>
          <a:srcRect/>
          <a:stretch/>
        </p:blipFill>
        <p:spPr>
          <a:xfrm>
            <a:off x="914400" y="292021"/>
            <a:ext cx="7315200" cy="3228975"/>
          </a:xfrm>
          <a:prstGeom prst="rect">
            <a:avLst/>
          </a:prstGeom>
          <a:noFill/>
          <a:ln>
            <a:noFill/>
          </a:ln>
        </p:spPr>
      </p:pic>
      <p:pic>
        <p:nvPicPr>
          <p:cNvPr id="797" name="Shape 797"/>
          <p:cNvPicPr preferRelativeResize="0"/>
          <p:nvPr/>
        </p:nvPicPr>
        <p:blipFill rotWithShape="1">
          <a:blip r:embed="rId12">
            <a:alphaModFix/>
          </a:blip>
          <a:srcRect/>
          <a:stretch/>
        </p:blipFill>
        <p:spPr>
          <a:xfrm>
            <a:off x="914400" y="292021"/>
            <a:ext cx="7315200" cy="3228975"/>
          </a:xfrm>
          <a:prstGeom prst="rect">
            <a:avLst/>
          </a:prstGeom>
          <a:noFill/>
          <a:ln>
            <a:noFill/>
          </a:ln>
        </p:spPr>
      </p:pic>
      <p:pic>
        <p:nvPicPr>
          <p:cNvPr id="798" name="Shape 798"/>
          <p:cNvPicPr preferRelativeResize="0"/>
          <p:nvPr/>
        </p:nvPicPr>
        <p:blipFill rotWithShape="1">
          <a:blip r:embed="rId13">
            <a:alphaModFix/>
          </a:blip>
          <a:srcRect/>
          <a:stretch/>
        </p:blipFill>
        <p:spPr>
          <a:xfrm>
            <a:off x="914400" y="292021"/>
            <a:ext cx="7315200" cy="3228975"/>
          </a:xfrm>
          <a:prstGeom prst="rect">
            <a:avLst/>
          </a:prstGeom>
          <a:noFill/>
          <a:ln>
            <a:noFill/>
          </a:ln>
        </p:spPr>
      </p:pic>
      <p:pic>
        <p:nvPicPr>
          <p:cNvPr id="799" name="Shape 799"/>
          <p:cNvPicPr preferRelativeResize="0"/>
          <p:nvPr/>
        </p:nvPicPr>
        <p:blipFill rotWithShape="1">
          <a:blip r:embed="rId14">
            <a:alphaModFix/>
          </a:blip>
          <a:srcRect/>
          <a:stretch/>
        </p:blipFill>
        <p:spPr>
          <a:xfrm>
            <a:off x="914400" y="292021"/>
            <a:ext cx="7315200" cy="3228975"/>
          </a:xfrm>
          <a:prstGeom prst="rect">
            <a:avLst/>
          </a:prstGeom>
          <a:noFill/>
          <a:ln>
            <a:noFill/>
          </a:ln>
        </p:spPr>
      </p:pic>
      <p:pic>
        <p:nvPicPr>
          <p:cNvPr id="800" name="Shape 800"/>
          <p:cNvPicPr preferRelativeResize="0"/>
          <p:nvPr/>
        </p:nvPicPr>
        <p:blipFill rotWithShape="1">
          <a:blip r:embed="rId15">
            <a:alphaModFix/>
          </a:blip>
          <a:srcRect/>
          <a:stretch/>
        </p:blipFill>
        <p:spPr>
          <a:xfrm>
            <a:off x="914400" y="292021"/>
            <a:ext cx="7315200" cy="3228975"/>
          </a:xfrm>
          <a:prstGeom prst="rect">
            <a:avLst/>
          </a:prstGeom>
          <a:noFill/>
          <a:ln>
            <a:noFill/>
          </a:ln>
        </p:spPr>
      </p:pic>
      <p:pic>
        <p:nvPicPr>
          <p:cNvPr id="801" name="Shape 801"/>
          <p:cNvPicPr preferRelativeResize="0"/>
          <p:nvPr/>
        </p:nvPicPr>
        <p:blipFill rotWithShape="1">
          <a:blip r:embed="rId16">
            <a:alphaModFix/>
          </a:blip>
          <a:srcRect/>
          <a:stretch/>
        </p:blipFill>
        <p:spPr>
          <a:xfrm>
            <a:off x="914400" y="292021"/>
            <a:ext cx="7315200" cy="3228975"/>
          </a:xfrm>
          <a:prstGeom prst="rect">
            <a:avLst/>
          </a:prstGeom>
          <a:noFill/>
          <a:ln>
            <a:noFill/>
          </a:ln>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89"/>
                                        </p:tgtEl>
                                        <p:attrNameLst>
                                          <p:attrName>style.visibility</p:attrName>
                                        </p:attrNameLst>
                                      </p:cBhvr>
                                      <p:to>
                                        <p:strVal val="visible"/>
                                      </p:to>
                                    </p:set>
                                    <p:animEffect transition="in" filter="fade">
                                      <p:cBhvr>
                                        <p:cTn id="7" dur="300"/>
                                        <p:tgtEl>
                                          <p:spTgt spid="789"/>
                                        </p:tgtEl>
                                      </p:cBhvr>
                                    </p:animEffect>
                                  </p:childTnLst>
                                </p:cTn>
                              </p:par>
                            </p:childTnLst>
                          </p:cTn>
                        </p:par>
                        <p:par>
                          <p:cTn id="8" fill="hold">
                            <p:stCondLst>
                              <p:cond delay="300"/>
                            </p:stCondLst>
                            <p:childTnLst>
                              <p:par>
                                <p:cTn id="9" presetID="10" presetClass="entr" presetSubtype="0" fill="hold" nodeType="afterEffect">
                                  <p:stCondLst>
                                    <p:cond delay="0"/>
                                  </p:stCondLst>
                                  <p:childTnLst>
                                    <p:set>
                                      <p:cBhvr>
                                        <p:cTn id="10" dur="1" fill="hold">
                                          <p:stCondLst>
                                            <p:cond delay="0"/>
                                          </p:stCondLst>
                                        </p:cTn>
                                        <p:tgtEl>
                                          <p:spTgt spid="790"/>
                                        </p:tgtEl>
                                        <p:attrNameLst>
                                          <p:attrName>style.visibility</p:attrName>
                                        </p:attrNameLst>
                                      </p:cBhvr>
                                      <p:to>
                                        <p:strVal val="visible"/>
                                      </p:to>
                                    </p:set>
                                    <p:animEffect transition="in" filter="fade">
                                      <p:cBhvr>
                                        <p:cTn id="11" dur="300"/>
                                        <p:tgtEl>
                                          <p:spTgt spid="790"/>
                                        </p:tgtEl>
                                      </p:cBhvr>
                                    </p:animEffect>
                                  </p:childTnLst>
                                </p:cTn>
                              </p:par>
                            </p:childTnLst>
                          </p:cTn>
                        </p:par>
                        <p:par>
                          <p:cTn id="12" fill="hold">
                            <p:stCondLst>
                              <p:cond delay="600"/>
                            </p:stCondLst>
                            <p:childTnLst>
                              <p:par>
                                <p:cTn id="13" presetID="10" presetClass="entr" presetSubtype="0" fill="hold" nodeType="afterEffect">
                                  <p:stCondLst>
                                    <p:cond delay="0"/>
                                  </p:stCondLst>
                                  <p:childTnLst>
                                    <p:set>
                                      <p:cBhvr>
                                        <p:cTn id="14" dur="1" fill="hold">
                                          <p:stCondLst>
                                            <p:cond delay="0"/>
                                          </p:stCondLst>
                                        </p:cTn>
                                        <p:tgtEl>
                                          <p:spTgt spid="791"/>
                                        </p:tgtEl>
                                        <p:attrNameLst>
                                          <p:attrName>style.visibility</p:attrName>
                                        </p:attrNameLst>
                                      </p:cBhvr>
                                      <p:to>
                                        <p:strVal val="visible"/>
                                      </p:to>
                                    </p:set>
                                    <p:animEffect transition="in" filter="fade">
                                      <p:cBhvr>
                                        <p:cTn id="15" dur="300"/>
                                        <p:tgtEl>
                                          <p:spTgt spid="791"/>
                                        </p:tgtEl>
                                      </p:cBhvr>
                                    </p:animEffect>
                                  </p:childTnLst>
                                </p:cTn>
                              </p:par>
                            </p:childTnLst>
                          </p:cTn>
                        </p:par>
                        <p:par>
                          <p:cTn id="16" fill="hold">
                            <p:stCondLst>
                              <p:cond delay="900"/>
                            </p:stCondLst>
                            <p:childTnLst>
                              <p:par>
                                <p:cTn id="17" presetID="10" presetClass="entr" presetSubtype="0" fill="hold" nodeType="afterEffect">
                                  <p:stCondLst>
                                    <p:cond delay="0"/>
                                  </p:stCondLst>
                                  <p:childTnLst>
                                    <p:set>
                                      <p:cBhvr>
                                        <p:cTn id="18" dur="1" fill="hold">
                                          <p:stCondLst>
                                            <p:cond delay="0"/>
                                          </p:stCondLst>
                                        </p:cTn>
                                        <p:tgtEl>
                                          <p:spTgt spid="792"/>
                                        </p:tgtEl>
                                        <p:attrNameLst>
                                          <p:attrName>style.visibility</p:attrName>
                                        </p:attrNameLst>
                                      </p:cBhvr>
                                      <p:to>
                                        <p:strVal val="visible"/>
                                      </p:to>
                                    </p:set>
                                    <p:animEffect transition="in" filter="fade">
                                      <p:cBhvr>
                                        <p:cTn id="19" dur="300"/>
                                        <p:tgtEl>
                                          <p:spTgt spid="792"/>
                                        </p:tgtEl>
                                      </p:cBhvr>
                                    </p:animEffect>
                                  </p:childTnLst>
                                </p:cTn>
                              </p:par>
                            </p:childTnLst>
                          </p:cTn>
                        </p:par>
                        <p:par>
                          <p:cTn id="20" fill="hold">
                            <p:stCondLst>
                              <p:cond delay="1200"/>
                            </p:stCondLst>
                            <p:childTnLst>
                              <p:par>
                                <p:cTn id="21" presetID="10" presetClass="entr" presetSubtype="0" fill="hold" nodeType="afterEffect">
                                  <p:stCondLst>
                                    <p:cond delay="0"/>
                                  </p:stCondLst>
                                  <p:childTnLst>
                                    <p:set>
                                      <p:cBhvr>
                                        <p:cTn id="22" dur="1" fill="hold">
                                          <p:stCondLst>
                                            <p:cond delay="0"/>
                                          </p:stCondLst>
                                        </p:cTn>
                                        <p:tgtEl>
                                          <p:spTgt spid="793"/>
                                        </p:tgtEl>
                                        <p:attrNameLst>
                                          <p:attrName>style.visibility</p:attrName>
                                        </p:attrNameLst>
                                      </p:cBhvr>
                                      <p:to>
                                        <p:strVal val="visible"/>
                                      </p:to>
                                    </p:set>
                                    <p:animEffect transition="in" filter="fade">
                                      <p:cBhvr>
                                        <p:cTn id="23" dur="300"/>
                                        <p:tgtEl>
                                          <p:spTgt spid="793"/>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794"/>
                                        </p:tgtEl>
                                        <p:attrNameLst>
                                          <p:attrName>style.visibility</p:attrName>
                                        </p:attrNameLst>
                                      </p:cBhvr>
                                      <p:to>
                                        <p:strVal val="visible"/>
                                      </p:to>
                                    </p:set>
                                    <p:animEffect transition="in" filter="fade">
                                      <p:cBhvr>
                                        <p:cTn id="27" dur="300"/>
                                        <p:tgtEl>
                                          <p:spTgt spid="794"/>
                                        </p:tgtEl>
                                      </p:cBhvr>
                                    </p:animEffect>
                                  </p:childTnLst>
                                </p:cTn>
                              </p:par>
                            </p:childTnLst>
                          </p:cTn>
                        </p:par>
                        <p:par>
                          <p:cTn id="28" fill="hold">
                            <p:stCondLst>
                              <p:cond delay="1800"/>
                            </p:stCondLst>
                            <p:childTnLst>
                              <p:par>
                                <p:cTn id="29" presetID="10" presetClass="entr" presetSubtype="0" fill="hold" nodeType="afterEffect">
                                  <p:stCondLst>
                                    <p:cond delay="0"/>
                                  </p:stCondLst>
                                  <p:childTnLst>
                                    <p:set>
                                      <p:cBhvr>
                                        <p:cTn id="30" dur="1" fill="hold">
                                          <p:stCondLst>
                                            <p:cond delay="0"/>
                                          </p:stCondLst>
                                        </p:cTn>
                                        <p:tgtEl>
                                          <p:spTgt spid="795"/>
                                        </p:tgtEl>
                                        <p:attrNameLst>
                                          <p:attrName>style.visibility</p:attrName>
                                        </p:attrNameLst>
                                      </p:cBhvr>
                                      <p:to>
                                        <p:strVal val="visible"/>
                                      </p:to>
                                    </p:set>
                                    <p:animEffect transition="in" filter="fade">
                                      <p:cBhvr>
                                        <p:cTn id="31" dur="300"/>
                                        <p:tgtEl>
                                          <p:spTgt spid="795"/>
                                        </p:tgtEl>
                                      </p:cBhvr>
                                    </p:animEffect>
                                  </p:childTnLst>
                                </p:cTn>
                              </p:par>
                            </p:childTnLst>
                          </p:cTn>
                        </p:par>
                        <p:par>
                          <p:cTn id="32" fill="hold">
                            <p:stCondLst>
                              <p:cond delay="2100"/>
                            </p:stCondLst>
                            <p:childTnLst>
                              <p:par>
                                <p:cTn id="33" presetID="10" presetClass="entr" presetSubtype="0" fill="hold" nodeType="afterEffect">
                                  <p:stCondLst>
                                    <p:cond delay="0"/>
                                  </p:stCondLst>
                                  <p:childTnLst>
                                    <p:set>
                                      <p:cBhvr>
                                        <p:cTn id="34" dur="1" fill="hold">
                                          <p:stCondLst>
                                            <p:cond delay="0"/>
                                          </p:stCondLst>
                                        </p:cTn>
                                        <p:tgtEl>
                                          <p:spTgt spid="796"/>
                                        </p:tgtEl>
                                        <p:attrNameLst>
                                          <p:attrName>style.visibility</p:attrName>
                                        </p:attrNameLst>
                                      </p:cBhvr>
                                      <p:to>
                                        <p:strVal val="visible"/>
                                      </p:to>
                                    </p:set>
                                    <p:animEffect transition="in" filter="fade">
                                      <p:cBhvr>
                                        <p:cTn id="35" dur="300"/>
                                        <p:tgtEl>
                                          <p:spTgt spid="796"/>
                                        </p:tgtEl>
                                      </p:cBhvr>
                                    </p:animEffect>
                                  </p:childTnLst>
                                </p:cTn>
                              </p:par>
                            </p:childTnLst>
                          </p:cTn>
                        </p:par>
                        <p:par>
                          <p:cTn id="36" fill="hold">
                            <p:stCondLst>
                              <p:cond delay="2400"/>
                            </p:stCondLst>
                            <p:childTnLst>
                              <p:par>
                                <p:cTn id="37" presetID="10" presetClass="entr" presetSubtype="0" fill="hold" nodeType="afterEffect">
                                  <p:stCondLst>
                                    <p:cond delay="0"/>
                                  </p:stCondLst>
                                  <p:childTnLst>
                                    <p:set>
                                      <p:cBhvr>
                                        <p:cTn id="38" dur="1" fill="hold">
                                          <p:stCondLst>
                                            <p:cond delay="0"/>
                                          </p:stCondLst>
                                        </p:cTn>
                                        <p:tgtEl>
                                          <p:spTgt spid="797"/>
                                        </p:tgtEl>
                                        <p:attrNameLst>
                                          <p:attrName>style.visibility</p:attrName>
                                        </p:attrNameLst>
                                      </p:cBhvr>
                                      <p:to>
                                        <p:strVal val="visible"/>
                                      </p:to>
                                    </p:set>
                                    <p:animEffect transition="in" filter="fade">
                                      <p:cBhvr>
                                        <p:cTn id="39" dur="300"/>
                                        <p:tgtEl>
                                          <p:spTgt spid="797"/>
                                        </p:tgtEl>
                                      </p:cBhvr>
                                    </p:animEffect>
                                  </p:childTnLst>
                                </p:cTn>
                              </p:par>
                            </p:childTnLst>
                          </p:cTn>
                        </p:par>
                        <p:par>
                          <p:cTn id="40" fill="hold">
                            <p:stCondLst>
                              <p:cond delay="2700"/>
                            </p:stCondLst>
                            <p:childTnLst>
                              <p:par>
                                <p:cTn id="41" presetID="10" presetClass="entr" presetSubtype="0" fill="hold" nodeType="afterEffect">
                                  <p:stCondLst>
                                    <p:cond delay="0"/>
                                  </p:stCondLst>
                                  <p:childTnLst>
                                    <p:set>
                                      <p:cBhvr>
                                        <p:cTn id="42" dur="1" fill="hold">
                                          <p:stCondLst>
                                            <p:cond delay="0"/>
                                          </p:stCondLst>
                                        </p:cTn>
                                        <p:tgtEl>
                                          <p:spTgt spid="798"/>
                                        </p:tgtEl>
                                        <p:attrNameLst>
                                          <p:attrName>style.visibility</p:attrName>
                                        </p:attrNameLst>
                                      </p:cBhvr>
                                      <p:to>
                                        <p:strVal val="visible"/>
                                      </p:to>
                                    </p:set>
                                    <p:animEffect transition="in" filter="fade">
                                      <p:cBhvr>
                                        <p:cTn id="43" dur="300"/>
                                        <p:tgtEl>
                                          <p:spTgt spid="798"/>
                                        </p:tgtEl>
                                      </p:cBhvr>
                                    </p:animEffect>
                                  </p:childTnLst>
                                </p:cTn>
                              </p:par>
                            </p:childTnLst>
                          </p:cTn>
                        </p:par>
                        <p:par>
                          <p:cTn id="44" fill="hold">
                            <p:stCondLst>
                              <p:cond delay="3000"/>
                            </p:stCondLst>
                            <p:childTnLst>
                              <p:par>
                                <p:cTn id="45" presetID="10" presetClass="entr" presetSubtype="0" fill="hold" nodeType="afterEffect">
                                  <p:stCondLst>
                                    <p:cond delay="0"/>
                                  </p:stCondLst>
                                  <p:childTnLst>
                                    <p:set>
                                      <p:cBhvr>
                                        <p:cTn id="46" dur="1" fill="hold">
                                          <p:stCondLst>
                                            <p:cond delay="0"/>
                                          </p:stCondLst>
                                        </p:cTn>
                                        <p:tgtEl>
                                          <p:spTgt spid="799"/>
                                        </p:tgtEl>
                                        <p:attrNameLst>
                                          <p:attrName>style.visibility</p:attrName>
                                        </p:attrNameLst>
                                      </p:cBhvr>
                                      <p:to>
                                        <p:strVal val="visible"/>
                                      </p:to>
                                    </p:set>
                                    <p:animEffect transition="in" filter="fade">
                                      <p:cBhvr>
                                        <p:cTn id="47" dur="300"/>
                                        <p:tgtEl>
                                          <p:spTgt spid="799"/>
                                        </p:tgtEl>
                                      </p:cBhvr>
                                    </p:animEffect>
                                  </p:childTnLst>
                                </p:cTn>
                              </p:par>
                            </p:childTnLst>
                          </p:cTn>
                        </p:par>
                        <p:par>
                          <p:cTn id="48" fill="hold">
                            <p:stCondLst>
                              <p:cond delay="3300"/>
                            </p:stCondLst>
                            <p:childTnLst>
                              <p:par>
                                <p:cTn id="49" presetID="10" presetClass="entr" presetSubtype="0" fill="hold" nodeType="afterEffect">
                                  <p:stCondLst>
                                    <p:cond delay="0"/>
                                  </p:stCondLst>
                                  <p:childTnLst>
                                    <p:set>
                                      <p:cBhvr>
                                        <p:cTn id="50" dur="1" fill="hold">
                                          <p:stCondLst>
                                            <p:cond delay="0"/>
                                          </p:stCondLst>
                                        </p:cTn>
                                        <p:tgtEl>
                                          <p:spTgt spid="800"/>
                                        </p:tgtEl>
                                        <p:attrNameLst>
                                          <p:attrName>style.visibility</p:attrName>
                                        </p:attrNameLst>
                                      </p:cBhvr>
                                      <p:to>
                                        <p:strVal val="visible"/>
                                      </p:to>
                                    </p:set>
                                    <p:animEffect transition="in" filter="fade">
                                      <p:cBhvr>
                                        <p:cTn id="51" dur="300"/>
                                        <p:tgtEl>
                                          <p:spTgt spid="800"/>
                                        </p:tgtEl>
                                      </p:cBhvr>
                                    </p:animEffect>
                                  </p:childTnLst>
                                </p:cTn>
                              </p:par>
                            </p:childTnLst>
                          </p:cTn>
                        </p:par>
                        <p:par>
                          <p:cTn id="52" fill="hold">
                            <p:stCondLst>
                              <p:cond delay="3600"/>
                            </p:stCondLst>
                            <p:childTnLst>
                              <p:par>
                                <p:cTn id="53" presetID="10" presetClass="entr" presetSubtype="0" fill="hold" nodeType="afterEffect">
                                  <p:stCondLst>
                                    <p:cond delay="0"/>
                                  </p:stCondLst>
                                  <p:childTnLst>
                                    <p:set>
                                      <p:cBhvr>
                                        <p:cTn id="54" dur="1" fill="hold">
                                          <p:stCondLst>
                                            <p:cond delay="0"/>
                                          </p:stCondLst>
                                        </p:cTn>
                                        <p:tgtEl>
                                          <p:spTgt spid="801"/>
                                        </p:tgtEl>
                                        <p:attrNameLst>
                                          <p:attrName>style.visibility</p:attrName>
                                        </p:attrNameLst>
                                      </p:cBhvr>
                                      <p:to>
                                        <p:strVal val="visible"/>
                                      </p:to>
                                    </p:set>
                                    <p:animEffect transition="in" filter="fade">
                                      <p:cBhvr>
                                        <p:cTn id="55" dur="300"/>
                                        <p:tgtEl>
                                          <p:spTgt spid="8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Shape 806"/>
          <p:cNvSpPr/>
          <p:nvPr/>
        </p:nvSpPr>
        <p:spPr>
          <a:xfrm>
            <a:off x="681328" y="526408"/>
            <a:ext cx="4865867" cy="557212"/>
          </a:xfrm>
          <a:prstGeom prst="rect">
            <a:avLst/>
          </a:prstGeom>
          <a:noFill/>
          <a:ln>
            <a:noFill/>
          </a:ln>
        </p:spPr>
        <p:txBody>
          <a:bodyPr lIns="0" tIns="0" rIns="0" bIns="0" anchor="b" anchorCtr="0">
            <a:noAutofit/>
          </a:bodyPr>
          <a:lstStyle/>
          <a:p>
            <a:pPr marL="0" marR="0" lvl="0" indent="0" algn="l" rtl="0">
              <a:spcBef>
                <a:spcPts val="0"/>
              </a:spcBef>
              <a:buSzPct val="25000"/>
              <a:buNone/>
            </a:pPr>
            <a:r>
              <a:rPr lang="en" sz="3800" b="0" i="0" u="none" strike="noStrike" cap="none" dirty="0" smtClean="0">
                <a:solidFill>
                  <a:srgbClr val="008696"/>
                </a:solidFill>
                <a:latin typeface="Roboto"/>
                <a:ea typeface="Roboto"/>
                <a:cs typeface="Roboto"/>
                <a:sym typeface="Roboto"/>
              </a:rPr>
              <a:t>Temas de aplicación</a:t>
            </a:r>
            <a:endParaRPr lang="en" sz="3800" b="0" i="0" u="none" strike="noStrike" cap="none" dirty="0">
              <a:solidFill>
                <a:srgbClr val="008696"/>
              </a:solidFill>
              <a:latin typeface="Roboto"/>
              <a:ea typeface="Roboto"/>
              <a:cs typeface="Roboto"/>
              <a:sym typeface="Roboto"/>
            </a:endParaRPr>
          </a:p>
        </p:txBody>
      </p:sp>
      <p:sp>
        <p:nvSpPr>
          <p:cNvPr id="807" name="Shape 807"/>
          <p:cNvSpPr/>
          <p:nvPr/>
        </p:nvSpPr>
        <p:spPr>
          <a:xfrm>
            <a:off x="4429009" y="1752361"/>
            <a:ext cx="2050251" cy="138112"/>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900" b="0" i="0" u="none" strike="noStrike" cap="none">
                <a:solidFill>
                  <a:srgbClr val="FFFFFF"/>
                </a:solidFill>
                <a:latin typeface="Roboto"/>
                <a:ea typeface="Roboto"/>
                <a:cs typeface="Roboto"/>
                <a:sym typeface="Roboto"/>
              </a:rPr>
              <a:t>#303f9f</a:t>
            </a:r>
          </a:p>
        </p:txBody>
      </p:sp>
      <p:sp>
        <p:nvSpPr>
          <p:cNvPr id="808" name="Shape 808"/>
          <p:cNvSpPr/>
          <p:nvPr/>
        </p:nvSpPr>
        <p:spPr>
          <a:xfrm>
            <a:off x="724048" y="1319413"/>
            <a:ext cx="4368501" cy="1448328"/>
          </a:xfrm>
          <a:prstGeom prst="rect">
            <a:avLst/>
          </a:prstGeom>
          <a:solidFill>
            <a:srgbClr val="303FA0"/>
          </a:solidFill>
          <a:ln>
            <a:noFill/>
          </a:ln>
        </p:spPr>
        <p:txBody>
          <a:bodyPr lIns="0" tIns="0" rIns="0" bIns="0" anchor="ctr" anchorCtr="0">
            <a:noAutofit/>
          </a:bodyPr>
          <a:lstStyle/>
          <a:p>
            <a:pPr marL="0" marR="0" lvl="0" indent="0" algn="l" rtl="0">
              <a:spcBef>
                <a:spcPts val="0"/>
              </a:spcBef>
              <a:buNone/>
            </a:pPr>
            <a:endParaRPr sz="500" b="0" i="0" u="none" strike="noStrike" cap="none">
              <a:latin typeface="Arial"/>
              <a:ea typeface="Arial"/>
              <a:cs typeface="Arial"/>
              <a:sym typeface="Arial"/>
            </a:endParaRPr>
          </a:p>
        </p:txBody>
      </p:sp>
      <p:sp>
        <p:nvSpPr>
          <p:cNvPr id="809" name="Shape 809"/>
          <p:cNvSpPr/>
          <p:nvPr/>
        </p:nvSpPr>
        <p:spPr>
          <a:xfrm>
            <a:off x="741761" y="4769122"/>
            <a:ext cx="2050251" cy="138112"/>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900" b="0" i="0" u="none" strike="noStrike" cap="none">
                <a:latin typeface="Roboto"/>
                <a:ea typeface="Roboto"/>
                <a:cs typeface="Roboto"/>
                <a:sym typeface="Roboto"/>
              </a:rPr>
              <a:t>CSS custom properties</a:t>
            </a:r>
          </a:p>
        </p:txBody>
      </p:sp>
      <p:sp>
        <p:nvSpPr>
          <p:cNvPr id="810" name="Shape 810"/>
          <p:cNvSpPr/>
          <p:nvPr/>
        </p:nvSpPr>
        <p:spPr>
          <a:xfrm>
            <a:off x="724048" y="2815912"/>
            <a:ext cx="4368502" cy="531232"/>
          </a:xfrm>
          <a:prstGeom prst="rect">
            <a:avLst/>
          </a:prstGeom>
          <a:solidFill>
            <a:srgbClr val="BCC2E0"/>
          </a:solidFill>
          <a:ln>
            <a:noFill/>
          </a:ln>
        </p:spPr>
        <p:txBody>
          <a:bodyPr lIns="0" tIns="0" rIns="0" bIns="0" anchor="ctr" anchorCtr="0">
            <a:noAutofit/>
          </a:bodyPr>
          <a:lstStyle/>
          <a:p>
            <a:pPr marL="0" marR="0" lvl="0" indent="0" algn="l" rtl="0">
              <a:spcBef>
                <a:spcPts val="0"/>
              </a:spcBef>
              <a:buNone/>
            </a:pPr>
            <a:endParaRPr sz="500" b="0" i="0" u="none" strike="noStrike" cap="none">
              <a:solidFill>
                <a:srgbClr val="C5CAE9"/>
              </a:solidFill>
              <a:latin typeface="Arial"/>
              <a:ea typeface="Arial"/>
              <a:cs typeface="Arial"/>
              <a:sym typeface="Arial"/>
            </a:endParaRPr>
          </a:p>
        </p:txBody>
      </p:sp>
      <p:sp>
        <p:nvSpPr>
          <p:cNvPr id="811" name="Shape 811"/>
          <p:cNvSpPr/>
          <p:nvPr/>
        </p:nvSpPr>
        <p:spPr>
          <a:xfrm>
            <a:off x="724048" y="3330396"/>
            <a:ext cx="4368501" cy="531232"/>
          </a:xfrm>
          <a:prstGeom prst="rect">
            <a:avLst/>
          </a:prstGeom>
          <a:solidFill>
            <a:srgbClr val="FC4080"/>
          </a:solidFill>
          <a:ln>
            <a:noFill/>
          </a:ln>
        </p:spPr>
        <p:txBody>
          <a:bodyPr lIns="0" tIns="0" rIns="0" bIns="0" anchor="ctr" anchorCtr="0">
            <a:noAutofit/>
          </a:bodyPr>
          <a:lstStyle/>
          <a:p>
            <a:pPr marL="0" marR="0" lvl="0" indent="0" algn="l" rtl="0">
              <a:spcBef>
                <a:spcPts val="0"/>
              </a:spcBef>
              <a:buNone/>
            </a:pPr>
            <a:endParaRPr sz="500" b="0" i="0" u="none" strike="noStrike" cap="none">
              <a:solidFill>
                <a:srgbClr val="C5CAE9"/>
              </a:solidFill>
              <a:latin typeface="Arial"/>
              <a:ea typeface="Arial"/>
              <a:cs typeface="Arial"/>
              <a:sym typeface="Arial"/>
            </a:endParaRPr>
          </a:p>
        </p:txBody>
      </p:sp>
      <p:sp>
        <p:nvSpPr>
          <p:cNvPr id="812" name="Shape 812"/>
          <p:cNvSpPr/>
          <p:nvPr/>
        </p:nvSpPr>
        <p:spPr>
          <a:xfrm>
            <a:off x="724048" y="3792517"/>
            <a:ext cx="4368502" cy="531232"/>
          </a:xfrm>
          <a:prstGeom prst="rect">
            <a:avLst/>
          </a:prstGeom>
          <a:solidFill>
            <a:srgbClr val="252526"/>
          </a:solidFill>
          <a:ln>
            <a:noFill/>
          </a:ln>
        </p:spPr>
        <p:txBody>
          <a:bodyPr lIns="0" tIns="0" rIns="0" bIns="0" anchor="ctr" anchorCtr="0">
            <a:noAutofit/>
          </a:bodyPr>
          <a:lstStyle/>
          <a:p>
            <a:pPr marL="0" marR="0" lvl="0" indent="0" algn="l" rtl="0">
              <a:spcBef>
                <a:spcPts val="0"/>
              </a:spcBef>
              <a:buNone/>
            </a:pPr>
            <a:endParaRPr sz="500" b="0" i="0" u="none" strike="noStrike" cap="none">
              <a:solidFill>
                <a:srgbClr val="C5CAE9"/>
              </a:solidFill>
              <a:latin typeface="Arial"/>
              <a:ea typeface="Arial"/>
              <a:cs typeface="Arial"/>
              <a:sym typeface="Arial"/>
            </a:endParaRPr>
          </a:p>
        </p:txBody>
      </p:sp>
      <p:sp>
        <p:nvSpPr>
          <p:cNvPr id="813" name="Shape 813"/>
          <p:cNvSpPr/>
          <p:nvPr/>
        </p:nvSpPr>
        <p:spPr>
          <a:xfrm>
            <a:off x="719669" y="1510540"/>
            <a:ext cx="4267462" cy="276225"/>
          </a:xfrm>
          <a:prstGeom prst="rect">
            <a:avLst/>
          </a:prstGeom>
          <a:noFill/>
          <a:ln>
            <a:noFill/>
          </a:ln>
        </p:spPr>
        <p:txBody>
          <a:bodyPr lIns="0" tIns="0" rIns="0" bIns="0" anchor="ctr" anchorCtr="0">
            <a:noAutofit/>
          </a:bodyPr>
          <a:lstStyle/>
          <a:p>
            <a:pPr marL="0" marR="0" lvl="0" indent="38100" algn="r" rtl="0">
              <a:lnSpc>
                <a:spcPct val="90000"/>
              </a:lnSpc>
              <a:spcBef>
                <a:spcPts val="0"/>
              </a:spcBef>
              <a:buSzPct val="25000"/>
              <a:buNone/>
            </a:pPr>
            <a:r>
              <a:rPr lang="en" sz="1900" b="0" i="0" u="none" strike="noStrike" cap="none">
                <a:solidFill>
                  <a:srgbClr val="FFFFFF"/>
                </a:solidFill>
                <a:latin typeface="Roboto"/>
                <a:ea typeface="Roboto"/>
                <a:cs typeface="Roboto"/>
                <a:sym typeface="Roboto"/>
              </a:rPr>
              <a:t>--dark-primary-color</a:t>
            </a:r>
          </a:p>
        </p:txBody>
      </p:sp>
      <p:sp>
        <p:nvSpPr>
          <p:cNvPr id="814" name="Shape 814"/>
          <p:cNvSpPr/>
          <p:nvPr/>
        </p:nvSpPr>
        <p:spPr>
          <a:xfrm>
            <a:off x="774568" y="2910956"/>
            <a:ext cx="4267462" cy="276225"/>
          </a:xfrm>
          <a:prstGeom prst="rect">
            <a:avLst/>
          </a:prstGeom>
          <a:noFill/>
          <a:ln>
            <a:noFill/>
          </a:ln>
        </p:spPr>
        <p:txBody>
          <a:bodyPr lIns="0" tIns="0" rIns="0" bIns="0" anchor="ctr" anchorCtr="0">
            <a:noAutofit/>
          </a:bodyPr>
          <a:lstStyle/>
          <a:p>
            <a:pPr marL="0" marR="0" lvl="0" indent="38100" algn="r" rtl="0">
              <a:lnSpc>
                <a:spcPct val="90000"/>
              </a:lnSpc>
              <a:spcBef>
                <a:spcPts val="0"/>
              </a:spcBef>
              <a:buSzPct val="25000"/>
              <a:buNone/>
            </a:pPr>
            <a:r>
              <a:rPr lang="en" sz="1900" b="0" i="0" u="none" strike="noStrike" cap="none">
                <a:solidFill>
                  <a:srgbClr val="FFFFFF"/>
                </a:solidFill>
                <a:latin typeface="Roboto"/>
                <a:ea typeface="Roboto"/>
                <a:cs typeface="Roboto"/>
                <a:sym typeface="Roboto"/>
              </a:rPr>
              <a:t>--light-primary-color</a:t>
            </a:r>
          </a:p>
        </p:txBody>
      </p:sp>
      <p:sp>
        <p:nvSpPr>
          <p:cNvPr id="815" name="Shape 815"/>
          <p:cNvSpPr/>
          <p:nvPr/>
        </p:nvSpPr>
        <p:spPr>
          <a:xfrm>
            <a:off x="774568" y="3431717"/>
            <a:ext cx="4267462" cy="276225"/>
          </a:xfrm>
          <a:prstGeom prst="rect">
            <a:avLst/>
          </a:prstGeom>
          <a:noFill/>
          <a:ln>
            <a:noFill/>
          </a:ln>
        </p:spPr>
        <p:txBody>
          <a:bodyPr lIns="0" tIns="0" rIns="0" bIns="0" anchor="ctr" anchorCtr="0">
            <a:noAutofit/>
          </a:bodyPr>
          <a:lstStyle/>
          <a:p>
            <a:pPr marL="0" marR="0" lvl="0" indent="38100" algn="r" rtl="0">
              <a:lnSpc>
                <a:spcPct val="90000"/>
              </a:lnSpc>
              <a:spcBef>
                <a:spcPts val="0"/>
              </a:spcBef>
              <a:buSzPct val="25000"/>
              <a:buNone/>
            </a:pPr>
            <a:r>
              <a:rPr lang="en" sz="1900" b="0" i="0" u="none" strike="noStrike" cap="none">
                <a:solidFill>
                  <a:srgbClr val="FFFFFF"/>
                </a:solidFill>
                <a:latin typeface="Roboto"/>
                <a:ea typeface="Roboto"/>
                <a:cs typeface="Roboto"/>
                <a:sym typeface="Roboto"/>
              </a:rPr>
              <a:t>--accent-color</a:t>
            </a:r>
          </a:p>
        </p:txBody>
      </p:sp>
      <p:sp>
        <p:nvSpPr>
          <p:cNvPr id="816" name="Shape 816"/>
          <p:cNvSpPr/>
          <p:nvPr/>
        </p:nvSpPr>
        <p:spPr>
          <a:xfrm>
            <a:off x="774568" y="3920021"/>
            <a:ext cx="4267462" cy="276225"/>
          </a:xfrm>
          <a:prstGeom prst="rect">
            <a:avLst/>
          </a:prstGeom>
          <a:noFill/>
          <a:ln>
            <a:noFill/>
          </a:ln>
        </p:spPr>
        <p:txBody>
          <a:bodyPr lIns="0" tIns="0" rIns="0" bIns="0" anchor="ctr" anchorCtr="0">
            <a:noAutofit/>
          </a:bodyPr>
          <a:lstStyle/>
          <a:p>
            <a:pPr marL="0" marR="0" lvl="0" indent="38100" algn="r" rtl="0">
              <a:lnSpc>
                <a:spcPct val="90000"/>
              </a:lnSpc>
              <a:spcBef>
                <a:spcPts val="0"/>
              </a:spcBef>
              <a:buSzPct val="25000"/>
              <a:buNone/>
            </a:pPr>
            <a:r>
              <a:rPr lang="en" sz="1900" b="0" i="0" u="none" strike="noStrike" cap="none">
                <a:solidFill>
                  <a:srgbClr val="FFFFFF"/>
                </a:solidFill>
                <a:latin typeface="Roboto"/>
                <a:ea typeface="Roboto"/>
                <a:cs typeface="Roboto"/>
                <a:sym typeface="Roboto"/>
              </a:rPr>
              <a:t>--primary-text-color</a:t>
            </a:r>
          </a:p>
        </p:txBody>
      </p:sp>
      <p:pic>
        <p:nvPicPr>
          <p:cNvPr id="817" name="Shape 817"/>
          <p:cNvPicPr preferRelativeResize="0"/>
          <p:nvPr/>
        </p:nvPicPr>
        <p:blipFill rotWithShape="1">
          <a:blip r:embed="rId3">
            <a:alphaModFix/>
          </a:blip>
          <a:srcRect/>
          <a:stretch/>
        </p:blipFill>
        <p:spPr>
          <a:xfrm>
            <a:off x="5716542" y="190500"/>
            <a:ext cx="2733599" cy="4762499"/>
          </a:xfrm>
          <a:prstGeom prst="rect">
            <a:avLst/>
          </a:prstGeom>
          <a:noFill/>
          <a:ln>
            <a:noFill/>
          </a:ln>
        </p:spPr>
      </p:pic>
      <p:grpSp>
        <p:nvGrpSpPr>
          <p:cNvPr id="818" name="Shape 818"/>
          <p:cNvGrpSpPr/>
          <p:nvPr/>
        </p:nvGrpSpPr>
        <p:grpSpPr>
          <a:xfrm>
            <a:off x="719669" y="1319413"/>
            <a:ext cx="5759591" cy="3004336"/>
            <a:chOff x="0" y="0"/>
            <a:chExt cx="15358909" cy="8011562"/>
          </a:xfrm>
        </p:grpSpPr>
        <p:sp>
          <p:nvSpPr>
            <p:cNvPr id="819" name="Shape 819"/>
            <p:cNvSpPr/>
            <p:nvPr/>
          </p:nvSpPr>
          <p:spPr>
            <a:xfrm>
              <a:off x="9891571" y="1154525"/>
              <a:ext cx="5467337" cy="368301"/>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900" b="0" i="0" u="none" strike="noStrike" cap="none">
                  <a:solidFill>
                    <a:srgbClr val="FFFFFF"/>
                  </a:solidFill>
                  <a:latin typeface="Roboto"/>
                  <a:ea typeface="Roboto"/>
                  <a:cs typeface="Roboto"/>
                  <a:sym typeface="Roboto"/>
                </a:rPr>
                <a:t>#303f9f</a:t>
              </a:r>
            </a:p>
          </p:txBody>
        </p:sp>
        <p:sp>
          <p:nvSpPr>
            <p:cNvPr id="820" name="Shape 820"/>
            <p:cNvSpPr/>
            <p:nvPr/>
          </p:nvSpPr>
          <p:spPr>
            <a:xfrm>
              <a:off x="11676" y="0"/>
              <a:ext cx="11649338" cy="3862208"/>
            </a:xfrm>
            <a:prstGeom prst="rect">
              <a:avLst/>
            </a:prstGeom>
            <a:solidFill>
              <a:srgbClr val="378D3B"/>
            </a:solidFill>
            <a:ln>
              <a:noFill/>
            </a:ln>
          </p:spPr>
          <p:txBody>
            <a:bodyPr lIns="0" tIns="0" rIns="0" bIns="0" anchor="ctr" anchorCtr="0">
              <a:noAutofit/>
            </a:bodyPr>
            <a:lstStyle/>
            <a:p>
              <a:pPr marL="0" marR="0" lvl="0" indent="0" algn="l" rtl="0">
                <a:spcBef>
                  <a:spcPts val="0"/>
                </a:spcBef>
                <a:buNone/>
              </a:pPr>
              <a:endParaRPr sz="500" b="0" i="0" u="none" strike="noStrike" cap="none">
                <a:latin typeface="Arial"/>
                <a:ea typeface="Arial"/>
                <a:cs typeface="Arial"/>
                <a:sym typeface="Arial"/>
              </a:endParaRPr>
            </a:p>
          </p:txBody>
        </p:sp>
        <p:sp>
          <p:nvSpPr>
            <p:cNvPr id="821" name="Shape 821"/>
            <p:cNvSpPr/>
            <p:nvPr/>
          </p:nvSpPr>
          <p:spPr>
            <a:xfrm>
              <a:off x="11676" y="3990662"/>
              <a:ext cx="11649338" cy="1416619"/>
            </a:xfrm>
            <a:prstGeom prst="rect">
              <a:avLst/>
            </a:prstGeom>
            <a:solidFill>
              <a:srgbClr val="C7E5C8"/>
            </a:solidFill>
            <a:ln>
              <a:noFill/>
            </a:ln>
          </p:spPr>
          <p:txBody>
            <a:bodyPr lIns="0" tIns="0" rIns="0" bIns="0" anchor="ctr" anchorCtr="0">
              <a:noAutofit/>
            </a:bodyPr>
            <a:lstStyle/>
            <a:p>
              <a:pPr marL="0" marR="0" lvl="0" indent="0" algn="l" rtl="0">
                <a:spcBef>
                  <a:spcPts val="0"/>
                </a:spcBef>
                <a:buNone/>
              </a:pPr>
              <a:endParaRPr sz="500" b="0" i="0" u="none" strike="noStrike" cap="none">
                <a:solidFill>
                  <a:srgbClr val="C5CAE9"/>
                </a:solidFill>
                <a:latin typeface="Arial"/>
                <a:ea typeface="Arial"/>
                <a:cs typeface="Arial"/>
                <a:sym typeface="Arial"/>
              </a:endParaRPr>
            </a:p>
          </p:txBody>
        </p:sp>
        <p:sp>
          <p:nvSpPr>
            <p:cNvPr id="822" name="Shape 822"/>
            <p:cNvSpPr/>
            <p:nvPr/>
          </p:nvSpPr>
          <p:spPr>
            <a:xfrm>
              <a:off x="11676" y="5362619"/>
              <a:ext cx="11649337" cy="1416619"/>
            </a:xfrm>
            <a:prstGeom prst="rect">
              <a:avLst/>
            </a:prstGeom>
            <a:solidFill>
              <a:srgbClr val="8AC248"/>
            </a:solidFill>
            <a:ln>
              <a:noFill/>
            </a:ln>
          </p:spPr>
          <p:txBody>
            <a:bodyPr lIns="0" tIns="0" rIns="0" bIns="0" anchor="ctr" anchorCtr="0">
              <a:noAutofit/>
            </a:bodyPr>
            <a:lstStyle/>
            <a:p>
              <a:pPr marL="0" marR="0" lvl="0" indent="0" algn="l" rtl="0">
                <a:spcBef>
                  <a:spcPts val="0"/>
                </a:spcBef>
                <a:buNone/>
              </a:pPr>
              <a:endParaRPr sz="500" b="0" i="0" u="none" strike="noStrike" cap="none">
                <a:solidFill>
                  <a:srgbClr val="C5CAE9"/>
                </a:solidFill>
                <a:latin typeface="Arial"/>
                <a:ea typeface="Arial"/>
                <a:cs typeface="Arial"/>
                <a:sym typeface="Arial"/>
              </a:endParaRPr>
            </a:p>
          </p:txBody>
        </p:sp>
        <p:sp>
          <p:nvSpPr>
            <p:cNvPr id="823" name="Shape 823"/>
            <p:cNvSpPr/>
            <p:nvPr/>
          </p:nvSpPr>
          <p:spPr>
            <a:xfrm>
              <a:off x="11676" y="6594942"/>
              <a:ext cx="11649338" cy="1416619"/>
            </a:xfrm>
            <a:prstGeom prst="rect">
              <a:avLst/>
            </a:prstGeom>
            <a:solidFill>
              <a:srgbClr val="202020"/>
            </a:solidFill>
            <a:ln>
              <a:noFill/>
            </a:ln>
          </p:spPr>
          <p:txBody>
            <a:bodyPr lIns="0" tIns="0" rIns="0" bIns="0" anchor="ctr" anchorCtr="0">
              <a:noAutofit/>
            </a:bodyPr>
            <a:lstStyle/>
            <a:p>
              <a:pPr marL="0" marR="0" lvl="0" indent="0" algn="l" rtl="0">
                <a:spcBef>
                  <a:spcPts val="0"/>
                </a:spcBef>
                <a:buNone/>
              </a:pPr>
              <a:endParaRPr sz="500" b="0" i="0" u="none" strike="noStrike" cap="none">
                <a:solidFill>
                  <a:srgbClr val="C5CAE9"/>
                </a:solidFill>
                <a:latin typeface="Arial"/>
                <a:ea typeface="Arial"/>
                <a:cs typeface="Arial"/>
                <a:sym typeface="Arial"/>
              </a:endParaRPr>
            </a:p>
          </p:txBody>
        </p:sp>
        <p:sp>
          <p:nvSpPr>
            <p:cNvPr id="824" name="Shape 824"/>
            <p:cNvSpPr/>
            <p:nvPr/>
          </p:nvSpPr>
          <p:spPr>
            <a:xfrm>
              <a:off x="0" y="509670"/>
              <a:ext cx="11379899" cy="736600"/>
            </a:xfrm>
            <a:prstGeom prst="rect">
              <a:avLst/>
            </a:prstGeom>
            <a:noFill/>
            <a:ln>
              <a:noFill/>
            </a:ln>
          </p:spPr>
          <p:txBody>
            <a:bodyPr lIns="0" tIns="0" rIns="0" bIns="0" anchor="ctr" anchorCtr="0">
              <a:noAutofit/>
            </a:bodyPr>
            <a:lstStyle/>
            <a:p>
              <a:pPr marL="0" marR="0" lvl="0" indent="38100" algn="r" rtl="0">
                <a:lnSpc>
                  <a:spcPct val="90000"/>
                </a:lnSpc>
                <a:spcBef>
                  <a:spcPts val="0"/>
                </a:spcBef>
                <a:buSzPct val="25000"/>
                <a:buNone/>
              </a:pPr>
              <a:r>
                <a:rPr lang="en" sz="1900" b="0" i="0" u="none" strike="noStrike" cap="none">
                  <a:solidFill>
                    <a:srgbClr val="FFFFFF"/>
                  </a:solidFill>
                  <a:latin typeface="Roboto"/>
                  <a:ea typeface="Roboto"/>
                  <a:cs typeface="Roboto"/>
                  <a:sym typeface="Roboto"/>
                </a:rPr>
                <a:t>--dark-primary-color</a:t>
              </a:r>
            </a:p>
          </p:txBody>
        </p:sp>
        <p:sp>
          <p:nvSpPr>
            <p:cNvPr id="825" name="Shape 825"/>
            <p:cNvSpPr/>
            <p:nvPr/>
          </p:nvSpPr>
          <p:spPr>
            <a:xfrm>
              <a:off x="146395" y="4244114"/>
              <a:ext cx="11379899" cy="736600"/>
            </a:xfrm>
            <a:prstGeom prst="rect">
              <a:avLst/>
            </a:prstGeom>
            <a:noFill/>
            <a:ln>
              <a:noFill/>
            </a:ln>
          </p:spPr>
          <p:txBody>
            <a:bodyPr lIns="0" tIns="0" rIns="0" bIns="0" anchor="ctr" anchorCtr="0">
              <a:noAutofit/>
            </a:bodyPr>
            <a:lstStyle/>
            <a:p>
              <a:pPr marL="0" marR="0" lvl="0" indent="38100" algn="r" rtl="0">
                <a:lnSpc>
                  <a:spcPct val="90000"/>
                </a:lnSpc>
                <a:spcBef>
                  <a:spcPts val="0"/>
                </a:spcBef>
                <a:buSzPct val="25000"/>
                <a:buNone/>
              </a:pPr>
              <a:r>
                <a:rPr lang="en" sz="1900" b="0" i="0" u="none" strike="noStrike" cap="none">
                  <a:solidFill>
                    <a:srgbClr val="FFFFFF"/>
                  </a:solidFill>
                  <a:latin typeface="Roboto"/>
                  <a:ea typeface="Roboto"/>
                  <a:cs typeface="Roboto"/>
                  <a:sym typeface="Roboto"/>
                </a:rPr>
                <a:t>--light-primary-color</a:t>
              </a:r>
            </a:p>
          </p:txBody>
        </p:sp>
        <p:sp>
          <p:nvSpPr>
            <p:cNvPr id="826" name="Shape 826"/>
            <p:cNvSpPr/>
            <p:nvPr/>
          </p:nvSpPr>
          <p:spPr>
            <a:xfrm>
              <a:off x="146395" y="5632810"/>
              <a:ext cx="11379899" cy="736600"/>
            </a:xfrm>
            <a:prstGeom prst="rect">
              <a:avLst/>
            </a:prstGeom>
            <a:noFill/>
            <a:ln>
              <a:noFill/>
            </a:ln>
          </p:spPr>
          <p:txBody>
            <a:bodyPr lIns="0" tIns="0" rIns="0" bIns="0" anchor="ctr" anchorCtr="0">
              <a:noAutofit/>
            </a:bodyPr>
            <a:lstStyle/>
            <a:p>
              <a:pPr marL="0" marR="0" lvl="0" indent="38100" algn="r" rtl="0">
                <a:lnSpc>
                  <a:spcPct val="90000"/>
                </a:lnSpc>
                <a:spcBef>
                  <a:spcPts val="0"/>
                </a:spcBef>
                <a:buSzPct val="25000"/>
                <a:buNone/>
              </a:pPr>
              <a:r>
                <a:rPr lang="en" sz="1900" b="0" i="0" u="none" strike="noStrike" cap="none">
                  <a:solidFill>
                    <a:srgbClr val="FFFFFF"/>
                  </a:solidFill>
                  <a:latin typeface="Roboto"/>
                  <a:ea typeface="Roboto"/>
                  <a:cs typeface="Roboto"/>
                  <a:sym typeface="Roboto"/>
                </a:rPr>
                <a:t>--accent-color</a:t>
              </a:r>
            </a:p>
          </p:txBody>
        </p:sp>
        <p:sp>
          <p:nvSpPr>
            <p:cNvPr id="827" name="Shape 827"/>
            <p:cNvSpPr/>
            <p:nvPr/>
          </p:nvSpPr>
          <p:spPr>
            <a:xfrm>
              <a:off x="146395" y="6934950"/>
              <a:ext cx="11379899" cy="736600"/>
            </a:xfrm>
            <a:prstGeom prst="rect">
              <a:avLst/>
            </a:prstGeom>
            <a:noFill/>
            <a:ln>
              <a:noFill/>
            </a:ln>
          </p:spPr>
          <p:txBody>
            <a:bodyPr lIns="0" tIns="0" rIns="0" bIns="0" anchor="ctr" anchorCtr="0">
              <a:noAutofit/>
            </a:bodyPr>
            <a:lstStyle/>
            <a:p>
              <a:pPr marL="0" marR="0" lvl="0" indent="38100" algn="r" rtl="0">
                <a:lnSpc>
                  <a:spcPct val="90000"/>
                </a:lnSpc>
                <a:spcBef>
                  <a:spcPts val="0"/>
                </a:spcBef>
                <a:buSzPct val="25000"/>
                <a:buNone/>
              </a:pPr>
              <a:r>
                <a:rPr lang="en" sz="1900" b="0" i="0" u="none" strike="noStrike" cap="none">
                  <a:solidFill>
                    <a:srgbClr val="FFFFFF"/>
                  </a:solidFill>
                  <a:latin typeface="Roboto"/>
                  <a:ea typeface="Roboto"/>
                  <a:cs typeface="Roboto"/>
                  <a:sym typeface="Roboto"/>
                </a:rPr>
                <a:t>--primary-text-color</a:t>
              </a:r>
            </a:p>
          </p:txBody>
        </p:sp>
      </p:grpSp>
      <p:pic>
        <p:nvPicPr>
          <p:cNvPr id="828" name="Shape 828"/>
          <p:cNvPicPr preferRelativeResize="0"/>
          <p:nvPr/>
        </p:nvPicPr>
        <p:blipFill rotWithShape="1">
          <a:blip r:embed="rId4">
            <a:alphaModFix/>
          </a:blip>
          <a:srcRect/>
          <a:stretch/>
        </p:blipFill>
        <p:spPr>
          <a:xfrm>
            <a:off x="6029679" y="543228"/>
            <a:ext cx="2107499" cy="3746400"/>
          </a:xfrm>
          <a:prstGeom prst="rect">
            <a:avLst/>
          </a:prstGeom>
          <a:noFill/>
          <a:ln>
            <a:noFill/>
          </a:ln>
        </p:spPr>
      </p:pic>
      <p:sp>
        <p:nvSpPr>
          <p:cNvPr id="829" name="Shape 829"/>
          <p:cNvSpPr/>
          <p:nvPr/>
        </p:nvSpPr>
        <p:spPr>
          <a:xfrm>
            <a:off x="6022453" y="4288821"/>
            <a:ext cx="2166478" cy="90904"/>
          </a:xfrm>
          <a:prstGeom prst="rect">
            <a:avLst/>
          </a:prstGeom>
          <a:solidFill>
            <a:srgbClr val="141414"/>
          </a:solidFill>
          <a:ln>
            <a:noFill/>
          </a:ln>
        </p:spPr>
        <p:txBody>
          <a:bodyPr lIns="0" tIns="0" rIns="0" bIns="0" anchor="ctr" anchorCtr="0">
            <a:noAutofit/>
          </a:bodyPr>
          <a:lstStyle/>
          <a:p>
            <a:pPr marL="0" marR="0" lvl="0" indent="0" algn="l" rtl="0">
              <a:spcBef>
                <a:spcPts val="0"/>
              </a:spcBef>
              <a:buNone/>
            </a:pPr>
            <a:endParaRPr sz="500" b="0" i="0" u="none" strike="noStrike" cap="none">
              <a:latin typeface="Arial"/>
              <a:ea typeface="Arial"/>
              <a:cs typeface="Arial"/>
              <a:sym typeface="Arial"/>
            </a:endParaRPr>
          </a:p>
        </p:txBody>
      </p:sp>
      <p:pic>
        <p:nvPicPr>
          <p:cNvPr id="830" name="Shape 830"/>
          <p:cNvPicPr preferRelativeResize="0"/>
          <p:nvPr/>
        </p:nvPicPr>
        <p:blipFill>
          <a:blip r:embed="rId5">
            <a:alphaModFix/>
          </a:blip>
          <a:stretch>
            <a:fillRect/>
          </a:stretch>
        </p:blipFill>
        <p:spPr>
          <a:xfrm>
            <a:off x="6029675" y="543225"/>
            <a:ext cx="2107499" cy="3465926"/>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Shape 835"/>
          <p:cNvSpPr/>
          <p:nvPr/>
        </p:nvSpPr>
        <p:spPr>
          <a:xfrm>
            <a:off x="7214443" y="3531657"/>
            <a:ext cx="1888499" cy="166799"/>
          </a:xfrm>
          <a:prstGeom prst="rect">
            <a:avLst/>
          </a:prstGeom>
          <a:noFill/>
          <a:ln>
            <a:noFill/>
          </a:ln>
        </p:spPr>
        <p:txBody>
          <a:bodyPr lIns="0" tIns="0" rIns="0" bIns="0" anchor="b" anchorCtr="0">
            <a:noAutofit/>
          </a:bodyPr>
          <a:lstStyle/>
          <a:p>
            <a:pPr marL="0" marR="0" lvl="0" indent="0" algn="l" rtl="0">
              <a:lnSpc>
                <a:spcPct val="90000"/>
              </a:lnSpc>
              <a:spcBef>
                <a:spcPts val="0"/>
              </a:spcBef>
              <a:buSzPct val="25000"/>
              <a:buNone/>
            </a:pPr>
            <a:r>
              <a:rPr lang="en" sz="1100" b="0" i="0" u="none" strike="noStrike" cap="none">
                <a:solidFill>
                  <a:srgbClr val="424242"/>
                </a:solidFill>
                <a:latin typeface="Roboto"/>
                <a:ea typeface="Roboto"/>
                <a:cs typeface="Roboto"/>
                <a:sym typeface="Roboto"/>
              </a:rPr>
              <a:t>Web App install banner</a:t>
            </a:r>
          </a:p>
        </p:txBody>
      </p:sp>
      <p:sp>
        <p:nvSpPr>
          <p:cNvPr id="836" name="Shape 836"/>
          <p:cNvSpPr/>
          <p:nvPr/>
        </p:nvSpPr>
        <p:spPr>
          <a:xfrm>
            <a:off x="311348" y="2186075"/>
            <a:ext cx="3801586" cy="447675"/>
          </a:xfrm>
          <a:prstGeom prst="rect">
            <a:avLst/>
          </a:prstGeom>
          <a:noFill/>
          <a:ln>
            <a:noFill/>
          </a:ln>
        </p:spPr>
        <p:txBody>
          <a:bodyPr lIns="0" tIns="0" rIns="0" bIns="0" anchor="b" anchorCtr="0">
            <a:noAutofit/>
          </a:bodyPr>
          <a:lstStyle/>
          <a:p>
            <a:pPr marL="0" marR="0" lvl="0" indent="0" algn="l" rtl="0">
              <a:spcBef>
                <a:spcPts val="0"/>
              </a:spcBef>
              <a:buSzPct val="25000"/>
              <a:buNone/>
            </a:pPr>
            <a:r>
              <a:rPr lang="en" sz="3000" b="0" i="0" u="none" strike="noStrike" cap="none" dirty="0">
                <a:solidFill>
                  <a:srgbClr val="008495"/>
                </a:solidFill>
                <a:latin typeface="Roboto"/>
                <a:ea typeface="Roboto"/>
                <a:cs typeface="Roboto"/>
                <a:sym typeface="Roboto"/>
              </a:rPr>
              <a:t>Mobile Web defaults</a:t>
            </a:r>
          </a:p>
        </p:txBody>
      </p:sp>
      <p:sp>
        <p:nvSpPr>
          <p:cNvPr id="837" name="Shape 837"/>
          <p:cNvSpPr/>
          <p:nvPr/>
        </p:nvSpPr>
        <p:spPr>
          <a:xfrm>
            <a:off x="7214443" y="532210"/>
            <a:ext cx="1388585" cy="166687"/>
          </a:xfrm>
          <a:prstGeom prst="rect">
            <a:avLst/>
          </a:prstGeom>
          <a:noFill/>
          <a:ln>
            <a:noFill/>
          </a:ln>
        </p:spPr>
        <p:txBody>
          <a:bodyPr lIns="0" tIns="0" rIns="0" bIns="0" anchor="ctr" anchorCtr="0">
            <a:noAutofit/>
          </a:bodyPr>
          <a:lstStyle/>
          <a:p>
            <a:pPr marL="0" marR="0" lvl="0" indent="0" algn="l" rtl="0">
              <a:lnSpc>
                <a:spcPct val="90000"/>
              </a:lnSpc>
              <a:spcBef>
                <a:spcPts val="0"/>
              </a:spcBef>
              <a:buSzPct val="25000"/>
              <a:buNone/>
            </a:pPr>
            <a:r>
              <a:rPr lang="en" sz="1100" b="0" i="0" u="none" strike="noStrike" cap="none">
                <a:solidFill>
                  <a:srgbClr val="424242"/>
                </a:solidFill>
                <a:latin typeface="Roboto"/>
                <a:ea typeface="Roboto"/>
                <a:cs typeface="Roboto"/>
                <a:sym typeface="Roboto"/>
              </a:rPr>
              <a:t>Meta theme color</a:t>
            </a:r>
          </a:p>
        </p:txBody>
      </p:sp>
      <p:pic>
        <p:nvPicPr>
          <p:cNvPr id="838" name="Shape 838"/>
          <p:cNvPicPr preferRelativeResize="0"/>
          <p:nvPr/>
        </p:nvPicPr>
        <p:blipFill rotWithShape="1">
          <a:blip r:embed="rId3">
            <a:alphaModFix/>
          </a:blip>
          <a:srcRect/>
          <a:stretch/>
        </p:blipFill>
        <p:spPr>
          <a:xfrm>
            <a:off x="4473777" y="47443"/>
            <a:ext cx="2540063" cy="5048611"/>
          </a:xfrm>
          <a:prstGeom prst="rect">
            <a:avLst/>
          </a:prstGeom>
          <a:noFill/>
          <a:ln>
            <a:noFill/>
          </a:ln>
        </p:spPr>
      </p:pic>
      <p:pic>
        <p:nvPicPr>
          <p:cNvPr id="839" name="Shape 839"/>
          <p:cNvPicPr preferRelativeResize="0"/>
          <p:nvPr/>
        </p:nvPicPr>
        <p:blipFill rotWithShape="1">
          <a:blip r:embed="rId4">
            <a:alphaModFix/>
          </a:blip>
          <a:srcRect t="4093"/>
          <a:stretch/>
        </p:blipFill>
        <p:spPr>
          <a:xfrm>
            <a:off x="4594486" y="455353"/>
            <a:ext cx="2259928" cy="3851917"/>
          </a:xfrm>
          <a:prstGeom prst="rect">
            <a:avLst/>
          </a:prstGeom>
          <a:noFill/>
          <a:ln>
            <a:noFill/>
          </a:ln>
        </p:spPr>
      </p:pic>
      <p:pic>
        <p:nvPicPr>
          <p:cNvPr id="840" name="Shape 840"/>
          <p:cNvPicPr preferRelativeResize="0"/>
          <p:nvPr/>
        </p:nvPicPr>
        <p:blipFill rotWithShape="1">
          <a:blip r:embed="rId5">
            <a:alphaModFix/>
          </a:blip>
          <a:srcRect t="71738" b="7521"/>
          <a:stretch/>
        </p:blipFill>
        <p:spPr>
          <a:xfrm>
            <a:off x="4594486" y="3160570"/>
            <a:ext cx="2259900" cy="8331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Shape 845"/>
          <p:cNvSpPr/>
          <p:nvPr/>
        </p:nvSpPr>
        <p:spPr>
          <a:xfrm>
            <a:off x="311348" y="2186075"/>
            <a:ext cx="3801586" cy="447675"/>
          </a:xfrm>
          <a:prstGeom prst="rect">
            <a:avLst/>
          </a:prstGeom>
          <a:noFill/>
          <a:ln>
            <a:noFill/>
          </a:ln>
        </p:spPr>
        <p:txBody>
          <a:bodyPr lIns="0" tIns="0" rIns="0" bIns="0" anchor="b" anchorCtr="0">
            <a:noAutofit/>
          </a:bodyPr>
          <a:lstStyle/>
          <a:p>
            <a:pPr marL="0" marR="0" lvl="0" indent="0" algn="l" rtl="0">
              <a:spcBef>
                <a:spcPts val="0"/>
              </a:spcBef>
              <a:buSzPct val="25000"/>
              <a:buNone/>
            </a:pPr>
            <a:r>
              <a:rPr lang="en" sz="3000" b="0" i="0" u="none" strike="noStrike" cap="none">
                <a:solidFill>
                  <a:srgbClr val="008495"/>
                </a:solidFill>
                <a:latin typeface="Roboto"/>
                <a:ea typeface="Roboto"/>
                <a:cs typeface="Roboto"/>
                <a:sym typeface="Roboto"/>
              </a:rPr>
              <a:t>Icons</a:t>
            </a:r>
          </a:p>
        </p:txBody>
      </p:sp>
      <p:pic>
        <p:nvPicPr>
          <p:cNvPr id="846" name="Shape 846"/>
          <p:cNvPicPr preferRelativeResize="0"/>
          <p:nvPr/>
        </p:nvPicPr>
        <p:blipFill rotWithShape="1">
          <a:blip r:embed="rId3">
            <a:alphaModFix/>
          </a:blip>
          <a:srcRect/>
          <a:stretch/>
        </p:blipFill>
        <p:spPr>
          <a:xfrm>
            <a:off x="3345917" y="-23044"/>
            <a:ext cx="3042532" cy="5143499"/>
          </a:xfrm>
          <a:prstGeom prst="rect">
            <a:avLst/>
          </a:prstGeom>
          <a:noFill/>
          <a:ln>
            <a:noFill/>
          </a:ln>
        </p:spPr>
      </p:pic>
      <p:pic>
        <p:nvPicPr>
          <p:cNvPr id="847" name="Shape 847"/>
          <p:cNvPicPr preferRelativeResize="0"/>
          <p:nvPr/>
        </p:nvPicPr>
        <p:blipFill rotWithShape="1">
          <a:blip r:embed="rId4">
            <a:alphaModFix/>
          </a:blip>
          <a:srcRect l="22205" r="23048" b="1189"/>
          <a:stretch/>
        </p:blipFill>
        <p:spPr>
          <a:xfrm>
            <a:off x="5876993" y="84250"/>
            <a:ext cx="2815857" cy="5082292"/>
          </a:xfrm>
          <a:prstGeom prst="rect">
            <a:avLst/>
          </a:prstGeom>
          <a:noFill/>
          <a:ln>
            <a:noFill/>
          </a:ln>
        </p:spPr>
      </p:pic>
      <p:sp>
        <p:nvSpPr>
          <p:cNvPr id="848" name="Shape 848"/>
          <p:cNvSpPr/>
          <p:nvPr/>
        </p:nvSpPr>
        <p:spPr>
          <a:xfrm>
            <a:off x="7339670" y="1960678"/>
            <a:ext cx="868322" cy="888153"/>
          </a:xfrm>
          <a:prstGeom prst="rect">
            <a:avLst/>
          </a:prstGeom>
          <a:solidFill>
            <a:srgbClr val="7584DA"/>
          </a:solidFill>
          <a:ln>
            <a:noFill/>
          </a:ln>
        </p:spPr>
        <p:txBody>
          <a:bodyPr lIns="0" tIns="0" rIns="0" bIns="0" anchor="ctr" anchorCtr="0">
            <a:noAutofit/>
          </a:bodyPr>
          <a:lstStyle/>
          <a:p>
            <a:pPr marL="0" marR="0" lvl="0" indent="0" algn="l" rtl="0">
              <a:spcBef>
                <a:spcPts val="0"/>
              </a:spcBef>
              <a:buNone/>
            </a:pPr>
            <a:endParaRPr sz="500" b="0" i="0" u="none" strike="noStrike" cap="none">
              <a:latin typeface="Arial"/>
              <a:ea typeface="Arial"/>
              <a:cs typeface="Arial"/>
              <a:sym typeface="Arial"/>
            </a:endParaRPr>
          </a:p>
        </p:txBody>
      </p:sp>
      <p:pic>
        <p:nvPicPr>
          <p:cNvPr id="849" name="Shape 849"/>
          <p:cNvPicPr preferRelativeResize="0"/>
          <p:nvPr/>
        </p:nvPicPr>
        <p:blipFill rotWithShape="1">
          <a:blip r:embed="rId5">
            <a:alphaModFix/>
          </a:blip>
          <a:srcRect/>
          <a:stretch/>
        </p:blipFill>
        <p:spPr>
          <a:xfrm>
            <a:off x="7390114" y="2021037"/>
            <a:ext cx="767435" cy="767435"/>
          </a:xfrm>
          <a:prstGeom prst="rect">
            <a:avLst/>
          </a:prstGeom>
          <a:noFill/>
          <a:ln>
            <a:noFill/>
          </a:ln>
        </p:spPr>
      </p:pic>
      <p:pic>
        <p:nvPicPr>
          <p:cNvPr id="850" name="Shape 850"/>
          <p:cNvPicPr preferRelativeResize="0"/>
          <p:nvPr/>
        </p:nvPicPr>
        <p:blipFill rotWithShape="1">
          <a:blip r:embed="rId6">
            <a:alphaModFix/>
          </a:blip>
          <a:srcRect/>
          <a:stretch/>
        </p:blipFill>
        <p:spPr>
          <a:xfrm>
            <a:off x="3878811" y="719946"/>
            <a:ext cx="1976745" cy="3514214"/>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54"/>
        <p:cNvGrpSpPr/>
        <p:nvPr/>
      </p:nvGrpSpPr>
      <p:grpSpPr>
        <a:xfrm>
          <a:off x="0" y="0"/>
          <a:ext cx="0" cy="0"/>
          <a:chOff x="0" y="0"/>
          <a:chExt cx="0" cy="0"/>
        </a:xfrm>
      </p:grpSpPr>
      <p:pic>
        <p:nvPicPr>
          <p:cNvPr id="855" name="Shape 855"/>
          <p:cNvPicPr preferRelativeResize="0"/>
          <p:nvPr/>
        </p:nvPicPr>
        <p:blipFill rotWithShape="1">
          <a:blip r:embed="rId3">
            <a:alphaModFix amt="40000"/>
          </a:blip>
          <a:srcRect/>
          <a:stretch/>
        </p:blipFill>
        <p:spPr>
          <a:xfrm>
            <a:off x="751617" y="4297714"/>
            <a:ext cx="767435" cy="557212"/>
          </a:xfrm>
          <a:prstGeom prst="rect">
            <a:avLst/>
          </a:prstGeom>
          <a:noFill/>
          <a:ln>
            <a:noFill/>
          </a:ln>
        </p:spPr>
      </p:pic>
      <p:sp>
        <p:nvSpPr>
          <p:cNvPr id="856" name="Shape 856"/>
          <p:cNvSpPr/>
          <p:nvPr/>
        </p:nvSpPr>
        <p:spPr>
          <a:xfrm>
            <a:off x="1681424" y="3804444"/>
            <a:ext cx="8307957" cy="557212"/>
          </a:xfrm>
          <a:prstGeom prst="rect">
            <a:avLst/>
          </a:prstGeom>
          <a:noFill/>
          <a:ln>
            <a:noFill/>
          </a:ln>
        </p:spPr>
        <p:txBody>
          <a:bodyPr lIns="0" tIns="0" rIns="0" bIns="0" anchor="b" anchorCtr="0">
            <a:noAutofit/>
          </a:bodyPr>
          <a:lstStyle/>
          <a:p>
            <a:pPr marL="0" marR="0" lvl="0" indent="0" algn="ctr" rtl="0">
              <a:spcBef>
                <a:spcPts val="0"/>
              </a:spcBef>
              <a:buSzPct val="25000"/>
              <a:buNone/>
            </a:pPr>
            <a:r>
              <a:rPr lang="en" sz="3800" b="0" i="0" u="none" strike="noStrike" cap="none" dirty="0" smtClean="0">
                <a:solidFill>
                  <a:srgbClr val="5A5A5A"/>
                </a:solidFill>
                <a:latin typeface="Roboto"/>
                <a:ea typeface="Roboto"/>
                <a:cs typeface="Roboto"/>
                <a:sym typeface="Roboto"/>
              </a:rPr>
              <a:t>Offline-first </a:t>
            </a:r>
            <a:r>
              <a:rPr lang="en" sz="3800" b="0" i="0" u="none" strike="noStrike" cap="none" dirty="0">
                <a:solidFill>
                  <a:srgbClr val="5A5A5A"/>
                </a:solidFill>
                <a:latin typeface="Roboto"/>
                <a:ea typeface="Roboto"/>
                <a:cs typeface="Roboto"/>
                <a:sym typeface="Roboto"/>
              </a:rPr>
              <a:t>(</a:t>
            </a:r>
            <a:r>
              <a:rPr lang="en" sz="3800" b="1" i="0" u="none" strike="noStrike" cap="none" dirty="0">
                <a:solidFill>
                  <a:srgbClr val="5A5A5A"/>
                </a:solidFill>
                <a:latin typeface="Roboto"/>
                <a:ea typeface="Roboto"/>
                <a:cs typeface="Roboto"/>
                <a:sym typeface="Roboto"/>
              </a:rPr>
              <a:t>in your app</a:t>
            </a:r>
            <a:r>
              <a:rPr lang="en" sz="3800" b="0" i="0" u="none" strike="noStrike" cap="none" dirty="0">
                <a:solidFill>
                  <a:srgbClr val="5A5A5A"/>
                </a:solidFill>
                <a:latin typeface="Roboto"/>
                <a:ea typeface="Roboto"/>
                <a:cs typeface="Roboto"/>
                <a:sym typeface="Roboto"/>
              </a:rPr>
              <a:t>)</a:t>
            </a:r>
          </a:p>
        </p:txBody>
      </p:sp>
      <p:pic>
        <p:nvPicPr>
          <p:cNvPr id="857" name="Shape 857"/>
          <p:cNvPicPr preferRelativeResize="0"/>
          <p:nvPr/>
        </p:nvPicPr>
        <p:blipFill rotWithShape="1">
          <a:blip r:embed="rId4">
            <a:alphaModFix/>
          </a:blip>
          <a:srcRect/>
          <a:stretch/>
        </p:blipFill>
        <p:spPr>
          <a:xfrm>
            <a:off x="1318130" y="-452855"/>
            <a:ext cx="3766510" cy="376650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4285F3"/>
        </a:solidFill>
        <a:effectLst/>
      </p:bgPr>
    </p:bg>
    <p:spTree>
      <p:nvGrpSpPr>
        <p:cNvPr id="1" name="Shape 861"/>
        <p:cNvGrpSpPr/>
        <p:nvPr/>
      </p:nvGrpSpPr>
      <p:grpSpPr>
        <a:xfrm>
          <a:off x="0" y="0"/>
          <a:ext cx="0" cy="0"/>
          <a:chOff x="0" y="0"/>
          <a:chExt cx="0" cy="0"/>
        </a:xfrm>
      </p:grpSpPr>
      <p:pic>
        <p:nvPicPr>
          <p:cNvPr id="862" name="Shape 862"/>
          <p:cNvPicPr preferRelativeResize="0"/>
          <p:nvPr/>
        </p:nvPicPr>
        <p:blipFill rotWithShape="1">
          <a:blip r:embed="rId3">
            <a:alphaModFix/>
          </a:blip>
          <a:srcRect/>
          <a:stretch/>
        </p:blipFill>
        <p:spPr>
          <a:xfrm>
            <a:off x="3205162" y="190500"/>
            <a:ext cx="2733674" cy="4762499"/>
          </a:xfrm>
          <a:prstGeom prst="rect">
            <a:avLst/>
          </a:prstGeom>
          <a:noFill/>
          <a:ln>
            <a:noFill/>
          </a:ln>
        </p:spPr>
      </p:pic>
      <p:pic>
        <p:nvPicPr>
          <p:cNvPr id="863" name="Shape 863"/>
          <p:cNvPicPr preferRelativeResize="0"/>
          <p:nvPr/>
        </p:nvPicPr>
        <p:blipFill>
          <a:blip r:embed="rId4">
            <a:alphaModFix/>
          </a:blip>
          <a:stretch>
            <a:fillRect/>
          </a:stretch>
        </p:blipFill>
        <p:spPr>
          <a:xfrm>
            <a:off x="3523175" y="561350"/>
            <a:ext cx="2092499" cy="3752224"/>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E91E63"/>
        </a:solidFill>
        <a:effectLst/>
      </p:bgPr>
    </p:bg>
    <p:spTree>
      <p:nvGrpSpPr>
        <p:cNvPr id="1" name="Shape 579"/>
        <p:cNvGrpSpPr/>
        <p:nvPr/>
      </p:nvGrpSpPr>
      <p:grpSpPr>
        <a:xfrm>
          <a:off x="0" y="0"/>
          <a:ext cx="0" cy="0"/>
          <a:chOff x="0" y="0"/>
          <a:chExt cx="0" cy="0"/>
        </a:xfrm>
      </p:grpSpPr>
      <p:sp>
        <p:nvSpPr>
          <p:cNvPr id="580" name="Shape 580"/>
          <p:cNvSpPr/>
          <p:nvPr/>
        </p:nvSpPr>
        <p:spPr>
          <a:xfrm>
            <a:off x="1223649" y="2242550"/>
            <a:ext cx="7160400" cy="666600"/>
          </a:xfrm>
          <a:prstGeom prst="rect">
            <a:avLst/>
          </a:prstGeom>
          <a:noFill/>
          <a:ln>
            <a:noFill/>
          </a:ln>
        </p:spPr>
        <p:txBody>
          <a:bodyPr lIns="0" tIns="0" rIns="0" bIns="0" anchor="ctr" anchorCtr="0">
            <a:noAutofit/>
          </a:bodyPr>
          <a:lstStyle/>
          <a:p>
            <a:pPr marL="0" marR="0" lvl="0" indent="0" algn="l" rtl="0">
              <a:lnSpc>
                <a:spcPct val="90000"/>
              </a:lnSpc>
              <a:spcBef>
                <a:spcPts val="0"/>
              </a:spcBef>
              <a:buSzPct val="25000"/>
              <a:buNone/>
            </a:pPr>
            <a:r>
              <a:rPr lang="en" sz="4500" i="1" dirty="0" smtClean="0">
                <a:solidFill>
                  <a:srgbClr val="FFFFFF"/>
                </a:solidFill>
                <a:latin typeface="Roboto"/>
                <a:ea typeface="Roboto"/>
                <a:cs typeface="Roboto"/>
                <a:sym typeface="Roboto"/>
              </a:rPr>
              <a:t>Hay un elemento para eso</a:t>
            </a:r>
            <a:r>
              <a:rPr lang="en" sz="4500" b="0" i="1" u="none" strike="noStrike" cap="none" dirty="0" smtClean="0">
                <a:solidFill>
                  <a:srgbClr val="FFFFFF"/>
                </a:solidFill>
                <a:latin typeface="Roboto"/>
                <a:ea typeface="Roboto"/>
                <a:cs typeface="Roboto"/>
                <a:sym typeface="Roboto"/>
              </a:rPr>
              <a:t>!</a:t>
            </a:r>
            <a:endParaRPr lang="en" sz="4500" b="0" i="1" u="none" strike="noStrike" cap="none" dirty="0">
              <a:solidFill>
                <a:srgbClr val="FFFFFF"/>
              </a:solidFill>
              <a:latin typeface="Roboto"/>
              <a:ea typeface="Roboto"/>
              <a:cs typeface="Roboto"/>
              <a:sym typeface="Roboto"/>
            </a:endParaRPr>
          </a:p>
        </p:txBody>
      </p:sp>
      <p:pic>
        <p:nvPicPr>
          <p:cNvPr id="581" name="Shape 581"/>
          <p:cNvPicPr preferRelativeResize="0"/>
          <p:nvPr/>
        </p:nvPicPr>
        <p:blipFill rotWithShape="1">
          <a:blip r:embed="rId3">
            <a:alphaModFix amt="50000"/>
          </a:blip>
          <a:srcRect/>
          <a:stretch/>
        </p:blipFill>
        <p:spPr>
          <a:xfrm>
            <a:off x="744431" y="2119607"/>
            <a:ext cx="379213" cy="342900"/>
          </a:xfrm>
          <a:prstGeom prst="rect">
            <a:avLst/>
          </a:prstGeom>
          <a:noFill/>
          <a:ln>
            <a:noFill/>
          </a:ln>
        </p:spPr>
      </p:pic>
      <p:pic>
        <p:nvPicPr>
          <p:cNvPr id="582" name="Shape 582"/>
          <p:cNvPicPr preferRelativeResize="0"/>
          <p:nvPr/>
        </p:nvPicPr>
        <p:blipFill rotWithShape="1">
          <a:blip r:embed="rId3">
            <a:alphaModFix amt="50000"/>
          </a:blip>
          <a:srcRect/>
          <a:stretch/>
        </p:blipFill>
        <p:spPr>
          <a:xfrm rot="10800000">
            <a:off x="8148918" y="2119607"/>
            <a:ext cx="379237" cy="342900"/>
          </a:xfrm>
          <a:prstGeom prst="rect">
            <a:avLst/>
          </a:prstGeom>
          <a:noFill/>
          <a:ln>
            <a:noFill/>
          </a:ln>
        </p:spPr>
      </p:pic>
    </p:spTree>
    <p:extLst>
      <p:ext uri="{BB962C8B-B14F-4D97-AF65-F5344CB8AC3E}">
        <p14:creationId xmlns:p14="http://schemas.microsoft.com/office/powerpoint/2010/main" val="954871023"/>
      </p:ext>
    </p:extLst>
  </p:cSld>
  <p:clrMapOvr>
    <a:masterClrMapping/>
  </p:clrMapOvr>
  <p:transition spd="slow">
    <p:cut/>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Shape 880"/>
        <p:cNvGrpSpPr/>
        <p:nvPr/>
      </p:nvGrpSpPr>
      <p:grpSpPr>
        <a:xfrm>
          <a:off x="0" y="0"/>
          <a:ext cx="0" cy="0"/>
          <a:chOff x="0" y="0"/>
          <a:chExt cx="0" cy="0"/>
        </a:xfrm>
      </p:grpSpPr>
      <p:sp>
        <p:nvSpPr>
          <p:cNvPr id="881" name="Shape 881"/>
          <p:cNvSpPr/>
          <p:nvPr/>
        </p:nvSpPr>
        <p:spPr>
          <a:xfrm>
            <a:off x="4974087" y="1321595"/>
            <a:ext cx="3160500" cy="286800"/>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1700" b="0" i="0" u="none" strike="noStrike" cap="none">
                <a:solidFill>
                  <a:srgbClr val="6F6F6F"/>
                </a:solidFill>
                <a:latin typeface="Roboto"/>
                <a:ea typeface="Roboto"/>
                <a:cs typeface="Roboto"/>
                <a:sym typeface="Roboto"/>
              </a:rPr>
              <a:t>&lt;platinum-sw&gt;</a:t>
            </a:r>
          </a:p>
        </p:txBody>
      </p:sp>
      <p:sp>
        <p:nvSpPr>
          <p:cNvPr id="882" name="Shape 882"/>
          <p:cNvSpPr/>
          <p:nvPr/>
        </p:nvSpPr>
        <p:spPr>
          <a:xfrm>
            <a:off x="5181620" y="2655623"/>
            <a:ext cx="2745299" cy="286800"/>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1700" b="0" i="0" u="none" strike="noStrike" cap="none">
                <a:solidFill>
                  <a:srgbClr val="6F6F6F"/>
                </a:solidFill>
                <a:latin typeface="Roboto"/>
                <a:ea typeface="Roboto"/>
                <a:cs typeface="Roboto"/>
                <a:sym typeface="Roboto"/>
              </a:rPr>
              <a:t>&lt;platinum-sw-fetch&gt;</a:t>
            </a:r>
          </a:p>
        </p:txBody>
      </p:sp>
      <p:sp>
        <p:nvSpPr>
          <p:cNvPr id="883" name="Shape 883"/>
          <p:cNvSpPr/>
          <p:nvPr/>
        </p:nvSpPr>
        <p:spPr>
          <a:xfrm>
            <a:off x="4974087" y="1766271"/>
            <a:ext cx="3160500" cy="286800"/>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1700" b="0" i="0" u="none" strike="noStrike" cap="none">
                <a:solidFill>
                  <a:srgbClr val="6F6F6F"/>
                </a:solidFill>
                <a:latin typeface="Roboto"/>
                <a:ea typeface="Roboto"/>
                <a:cs typeface="Roboto"/>
                <a:sym typeface="Roboto"/>
              </a:rPr>
              <a:t>&lt;platinum-sw-cache&gt;</a:t>
            </a:r>
          </a:p>
        </p:txBody>
      </p:sp>
      <p:sp>
        <p:nvSpPr>
          <p:cNvPr id="884" name="Shape 884"/>
          <p:cNvSpPr/>
          <p:nvPr/>
        </p:nvSpPr>
        <p:spPr>
          <a:xfrm>
            <a:off x="4974087" y="2210947"/>
            <a:ext cx="3160500" cy="286800"/>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1700" b="0" i="0" u="none" strike="noStrike" cap="none">
                <a:solidFill>
                  <a:srgbClr val="6F6F6F"/>
                </a:solidFill>
                <a:latin typeface="Roboto"/>
                <a:ea typeface="Roboto"/>
                <a:cs typeface="Roboto"/>
                <a:sym typeface="Roboto"/>
              </a:rPr>
              <a:t>&lt;platinum-sw-register&gt;</a:t>
            </a:r>
          </a:p>
        </p:txBody>
      </p:sp>
      <p:sp>
        <p:nvSpPr>
          <p:cNvPr id="885" name="Shape 885"/>
          <p:cNvSpPr/>
          <p:nvPr/>
        </p:nvSpPr>
        <p:spPr>
          <a:xfrm>
            <a:off x="5093576" y="3100299"/>
            <a:ext cx="2921400" cy="286800"/>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1700" b="0" i="0" u="none" strike="noStrike" cap="none">
                <a:solidFill>
                  <a:srgbClr val="6F6F6F"/>
                </a:solidFill>
                <a:latin typeface="Roboto"/>
                <a:ea typeface="Roboto"/>
                <a:cs typeface="Roboto"/>
                <a:sym typeface="Roboto"/>
              </a:rPr>
              <a:t>&lt;platinum-push-messaging&gt;</a:t>
            </a:r>
          </a:p>
        </p:txBody>
      </p:sp>
      <p:sp>
        <p:nvSpPr>
          <p:cNvPr id="886" name="Shape 886"/>
          <p:cNvSpPr/>
          <p:nvPr/>
        </p:nvSpPr>
        <p:spPr>
          <a:xfrm>
            <a:off x="5181620" y="3535201"/>
            <a:ext cx="2745299" cy="286800"/>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1700" b="0" i="0" u="none" strike="noStrike" cap="none">
                <a:solidFill>
                  <a:srgbClr val="6F6F6F"/>
                </a:solidFill>
                <a:latin typeface="Roboto"/>
                <a:ea typeface="Roboto"/>
                <a:cs typeface="Roboto"/>
                <a:sym typeface="Roboto"/>
              </a:rPr>
              <a:t>…</a:t>
            </a:r>
          </a:p>
        </p:txBody>
      </p:sp>
      <p:pic>
        <p:nvPicPr>
          <p:cNvPr id="887" name="Shape 887"/>
          <p:cNvPicPr preferRelativeResize="0"/>
          <p:nvPr/>
        </p:nvPicPr>
        <p:blipFill rotWithShape="1">
          <a:blip r:embed="rId3">
            <a:alphaModFix/>
          </a:blip>
          <a:srcRect/>
          <a:stretch/>
        </p:blipFill>
        <p:spPr>
          <a:xfrm>
            <a:off x="1368346" y="1531143"/>
            <a:ext cx="1833599" cy="20811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Shape 892"/>
          <p:cNvSpPr/>
          <p:nvPr/>
        </p:nvSpPr>
        <p:spPr>
          <a:xfrm>
            <a:off x="748306" y="575666"/>
            <a:ext cx="5729361" cy="557212"/>
          </a:xfrm>
          <a:prstGeom prst="rect">
            <a:avLst/>
          </a:prstGeom>
          <a:noFill/>
          <a:ln>
            <a:noFill/>
          </a:ln>
        </p:spPr>
        <p:txBody>
          <a:bodyPr lIns="0" tIns="0" rIns="0" bIns="0" anchor="b" anchorCtr="0">
            <a:noAutofit/>
          </a:bodyPr>
          <a:lstStyle/>
          <a:p>
            <a:pPr marL="0" marR="0" lvl="0" indent="0" algn="l" rtl="0">
              <a:spcBef>
                <a:spcPts val="0"/>
              </a:spcBef>
              <a:buSzPct val="25000"/>
              <a:buNone/>
            </a:pPr>
            <a:r>
              <a:rPr lang="en" sz="3800" b="0" i="0" u="none" strike="noStrike" cap="none">
                <a:solidFill>
                  <a:srgbClr val="008495"/>
                </a:solidFill>
                <a:latin typeface="Roboto"/>
                <a:ea typeface="Roboto"/>
                <a:cs typeface="Roboto"/>
                <a:sym typeface="Roboto"/>
              </a:rPr>
              <a:t>Service Worker caching</a:t>
            </a:r>
          </a:p>
        </p:txBody>
      </p:sp>
      <p:sp>
        <p:nvSpPr>
          <p:cNvPr id="893" name="Shape 893"/>
          <p:cNvSpPr/>
          <p:nvPr/>
        </p:nvSpPr>
        <p:spPr>
          <a:xfrm>
            <a:off x="753063" y="1251941"/>
            <a:ext cx="7551612" cy="338137"/>
          </a:xfrm>
          <a:prstGeom prst="rect">
            <a:avLst/>
          </a:prstGeom>
          <a:noFill/>
          <a:ln>
            <a:noFill/>
          </a:ln>
        </p:spPr>
        <p:txBody>
          <a:bodyPr lIns="0" tIns="0" rIns="0" bIns="0" anchor="b" anchorCtr="0">
            <a:noAutofit/>
          </a:bodyPr>
          <a:lstStyle/>
          <a:p>
            <a:pPr marL="0" marR="0" lvl="0" indent="0" algn="l" rtl="0">
              <a:spcBef>
                <a:spcPts val="0"/>
              </a:spcBef>
              <a:buSzPct val="25000"/>
              <a:buNone/>
            </a:pPr>
            <a:r>
              <a:rPr lang="en" sz="2300" b="1" i="0" u="none" strike="noStrike" cap="none">
                <a:solidFill>
                  <a:srgbClr val="646565"/>
                </a:solidFill>
                <a:latin typeface="Roboto"/>
                <a:ea typeface="Roboto"/>
                <a:cs typeface="Roboto"/>
                <a:sym typeface="Roboto"/>
              </a:rPr>
              <a:t>Take your app offline</a:t>
            </a:r>
            <a:r>
              <a:rPr lang="en" sz="2300" b="0" i="0" u="none" strike="noStrike" cap="none">
                <a:solidFill>
                  <a:srgbClr val="646565"/>
                </a:solidFill>
                <a:latin typeface="Roboto"/>
                <a:ea typeface="Roboto"/>
                <a:cs typeface="Roboto"/>
                <a:sym typeface="Roboto"/>
              </a:rPr>
              <a:t> with ease</a:t>
            </a:r>
          </a:p>
        </p:txBody>
      </p:sp>
      <p:sp>
        <p:nvSpPr>
          <p:cNvPr id="894" name="Shape 894"/>
          <p:cNvSpPr/>
          <p:nvPr/>
        </p:nvSpPr>
        <p:spPr>
          <a:xfrm>
            <a:off x="762594" y="1888572"/>
            <a:ext cx="7618811" cy="2069782"/>
          </a:xfrm>
          <a:prstGeom prst="rect">
            <a:avLst/>
          </a:prstGeom>
          <a:noFill/>
          <a:ln>
            <a:noFill/>
          </a:ln>
        </p:spPr>
        <p:txBody>
          <a:bodyPr lIns="0" tIns="0" rIns="0" bIns="0" anchor="t" anchorCtr="0">
            <a:noAutofit/>
          </a:bodyPr>
          <a:lstStyle/>
          <a:p>
            <a:pPr marL="0" marR="0" lvl="0" indent="0" algn="l" rtl="0">
              <a:lnSpc>
                <a:spcPct val="120000"/>
              </a:lnSpc>
              <a:spcBef>
                <a:spcPts val="0"/>
              </a:spcBef>
              <a:buSzPct val="25000"/>
              <a:buNone/>
            </a:pPr>
            <a:r>
              <a:rPr lang="en" sz="1900" b="0" i="0" u="none" strike="noStrike" cap="none">
                <a:solidFill>
                  <a:srgbClr val="4285F4"/>
                </a:solidFill>
                <a:latin typeface="Inconsolata"/>
                <a:ea typeface="Inconsolata"/>
                <a:cs typeface="Inconsolata"/>
                <a:sym typeface="Inconsolata"/>
              </a:rPr>
              <a:t>&lt;link</a:t>
            </a:r>
            <a:r>
              <a:rPr lang="en" sz="1900" b="0" i="0" u="none" strike="noStrike" cap="none">
                <a:latin typeface="Inconsolata"/>
                <a:ea typeface="Inconsolata"/>
                <a:cs typeface="Inconsolata"/>
                <a:sym typeface="Inconsolata"/>
              </a:rPr>
              <a:t> </a:t>
            </a:r>
            <a:r>
              <a:rPr lang="en" sz="1900" b="0" i="0" u="none" strike="noStrike" cap="none">
                <a:solidFill>
                  <a:srgbClr val="E92663"/>
                </a:solidFill>
                <a:latin typeface="Inconsolata"/>
                <a:ea typeface="Inconsolata"/>
                <a:cs typeface="Inconsolata"/>
                <a:sym typeface="Inconsolata"/>
              </a:rPr>
              <a:t>rel</a:t>
            </a:r>
            <a:r>
              <a:rPr lang="en" sz="1900" b="0" i="0" u="none" strike="noStrike" cap="none">
                <a:solidFill>
                  <a:srgbClr val="A3A3A3"/>
                </a:solidFill>
                <a:latin typeface="Inconsolata"/>
                <a:ea typeface="Inconsolata"/>
                <a:cs typeface="Inconsolata"/>
                <a:sym typeface="Inconsolata"/>
              </a:rPr>
              <a:t>=</a:t>
            </a:r>
            <a:r>
              <a:rPr lang="en" sz="1900" b="0" i="0" u="none" strike="noStrike" cap="none">
                <a:solidFill>
                  <a:srgbClr val="0E9D58"/>
                </a:solidFill>
                <a:latin typeface="Inconsolata"/>
                <a:ea typeface="Inconsolata"/>
                <a:cs typeface="Inconsolata"/>
                <a:sym typeface="Inconsolata"/>
              </a:rPr>
              <a:t>"import"</a:t>
            </a:r>
            <a:r>
              <a:rPr lang="en" sz="1900" b="0" i="0" u="none" strike="noStrike" cap="none">
                <a:latin typeface="Inconsolata"/>
                <a:ea typeface="Inconsolata"/>
                <a:cs typeface="Inconsolata"/>
                <a:sym typeface="Inconsolata"/>
              </a:rPr>
              <a:t> </a:t>
            </a:r>
            <a:r>
              <a:rPr lang="en" sz="1900" b="0" i="0" u="none" strike="noStrike" cap="none">
                <a:solidFill>
                  <a:srgbClr val="E92663"/>
                </a:solidFill>
                <a:latin typeface="Inconsolata"/>
                <a:ea typeface="Inconsolata"/>
                <a:cs typeface="Inconsolata"/>
                <a:sym typeface="Inconsolata"/>
              </a:rPr>
              <a:t>href</a:t>
            </a:r>
            <a:r>
              <a:rPr lang="en" sz="1900" b="0" i="0" u="none" strike="noStrike" cap="none">
                <a:solidFill>
                  <a:srgbClr val="A3A3A3"/>
                </a:solidFill>
                <a:latin typeface="Inconsolata"/>
                <a:ea typeface="Inconsolata"/>
                <a:cs typeface="Inconsolata"/>
                <a:sym typeface="Inconsolata"/>
              </a:rPr>
              <a:t>=</a:t>
            </a:r>
            <a:r>
              <a:rPr lang="en" sz="1900" b="0" i="0" u="none" strike="noStrike" cap="none">
                <a:solidFill>
                  <a:srgbClr val="0E9D58"/>
                </a:solidFill>
                <a:latin typeface="Inconsolata"/>
                <a:ea typeface="Inconsolata"/>
                <a:cs typeface="Inconsolata"/>
                <a:sym typeface="Inconsolata"/>
              </a:rPr>
              <a:t>"platinum-sw-elements.html"</a:t>
            </a:r>
            <a:r>
              <a:rPr lang="en" sz="1900" b="0" i="0" u="none" strike="noStrike" cap="none">
                <a:solidFill>
                  <a:srgbClr val="4285F4"/>
                </a:solidFill>
                <a:latin typeface="Inconsolata"/>
                <a:ea typeface="Inconsolata"/>
                <a:cs typeface="Inconsolata"/>
                <a:sym typeface="Inconsolata"/>
              </a:rPr>
              <a:t>&gt;</a:t>
            </a:r>
          </a:p>
          <a:p>
            <a:pPr marL="0" marR="0" lvl="0" indent="0" algn="l" rtl="0">
              <a:lnSpc>
                <a:spcPct val="120000"/>
              </a:lnSpc>
              <a:spcBef>
                <a:spcPts val="0"/>
              </a:spcBef>
              <a:buNone/>
            </a:pPr>
            <a:endParaRPr sz="1900" b="0" i="0" u="none" strike="noStrike" cap="none">
              <a:latin typeface="Inconsolata"/>
              <a:ea typeface="Inconsolata"/>
              <a:cs typeface="Inconsolata"/>
              <a:sym typeface="Inconsolata"/>
            </a:endParaRPr>
          </a:p>
          <a:p>
            <a:pPr marL="0" marR="0" lvl="0" indent="0" algn="l" rtl="0">
              <a:lnSpc>
                <a:spcPct val="120000"/>
              </a:lnSpc>
              <a:spcBef>
                <a:spcPts val="0"/>
              </a:spcBef>
              <a:buSzPct val="25000"/>
              <a:buNone/>
            </a:pPr>
            <a:r>
              <a:rPr lang="en" sz="1900" b="0" i="0" u="none" strike="noStrike" cap="none">
                <a:solidFill>
                  <a:srgbClr val="4285F4"/>
                </a:solidFill>
                <a:latin typeface="Inconsolata"/>
                <a:ea typeface="Inconsolata"/>
                <a:cs typeface="Inconsolata"/>
                <a:sym typeface="Inconsolata"/>
              </a:rPr>
              <a:t>&lt;platinum-sw&gt;</a:t>
            </a:r>
          </a:p>
          <a:p>
            <a:pPr marL="0" marR="0" lvl="0" indent="0" algn="l" rtl="0">
              <a:lnSpc>
                <a:spcPct val="120000"/>
              </a:lnSpc>
              <a:spcBef>
                <a:spcPts val="0"/>
              </a:spcBef>
              <a:buSzPct val="25000"/>
              <a:buNone/>
            </a:pPr>
            <a:r>
              <a:rPr lang="en" sz="1900" b="0" i="0" u="none" strike="noStrike" cap="none">
                <a:latin typeface="Inconsolata"/>
                <a:ea typeface="Inconsolata"/>
                <a:cs typeface="Inconsolata"/>
                <a:sym typeface="Inconsolata"/>
              </a:rPr>
              <a:t>  </a:t>
            </a:r>
            <a:r>
              <a:rPr lang="en" sz="1900" b="0" i="0" u="none" strike="noStrike" cap="none">
                <a:solidFill>
                  <a:srgbClr val="4285F4"/>
                </a:solidFill>
                <a:latin typeface="Inconsolata"/>
                <a:ea typeface="Inconsolata"/>
                <a:cs typeface="Inconsolata"/>
                <a:sym typeface="Inconsolata"/>
              </a:rPr>
              <a:t>&lt;platinum-sw-cache</a:t>
            </a:r>
            <a:r>
              <a:rPr lang="en" sz="1900" b="0" i="0" u="none" strike="noStrike" cap="none">
                <a:latin typeface="Inconsolata"/>
                <a:ea typeface="Inconsolata"/>
                <a:cs typeface="Inconsolata"/>
                <a:sym typeface="Inconsolata"/>
              </a:rPr>
              <a:t> </a:t>
            </a:r>
            <a:r>
              <a:rPr lang="en" sz="1900" b="0" i="0" u="none" strike="noStrike" cap="none">
                <a:solidFill>
                  <a:srgbClr val="E92663"/>
                </a:solidFill>
                <a:latin typeface="Inconsolata"/>
                <a:ea typeface="Inconsolata"/>
                <a:cs typeface="Inconsolata"/>
                <a:sym typeface="Inconsolata"/>
              </a:rPr>
              <a:t>default-cache-strategy</a:t>
            </a:r>
            <a:r>
              <a:rPr lang="en" sz="1900" b="0" i="0" u="none" strike="noStrike" cap="none">
                <a:solidFill>
                  <a:srgbClr val="A3A3A3"/>
                </a:solidFill>
                <a:latin typeface="Inconsolata"/>
                <a:ea typeface="Inconsolata"/>
                <a:cs typeface="Inconsolata"/>
                <a:sym typeface="Inconsolata"/>
              </a:rPr>
              <a:t>=</a:t>
            </a:r>
            <a:r>
              <a:rPr lang="en" sz="1900" b="0" i="0" u="none" strike="noStrike" cap="none">
                <a:solidFill>
                  <a:srgbClr val="0E9D58"/>
                </a:solidFill>
                <a:latin typeface="Inconsolata"/>
                <a:ea typeface="Inconsolata"/>
                <a:cs typeface="Inconsolata"/>
                <a:sym typeface="Inconsolata"/>
              </a:rPr>
              <a:t>"networkFirst"</a:t>
            </a:r>
          </a:p>
          <a:p>
            <a:pPr marL="0" marR="0" lvl="0" indent="0" algn="l" rtl="0">
              <a:lnSpc>
                <a:spcPct val="120000"/>
              </a:lnSpc>
              <a:spcBef>
                <a:spcPts val="0"/>
              </a:spcBef>
              <a:buSzPct val="25000"/>
              <a:buNone/>
            </a:pPr>
            <a:r>
              <a:rPr lang="en" sz="1900" b="0" i="0" u="none" strike="noStrike" cap="none">
                <a:latin typeface="Inconsolata"/>
                <a:ea typeface="Inconsolata"/>
                <a:cs typeface="Inconsolata"/>
                <a:sym typeface="Inconsolata"/>
              </a:rPr>
              <a:t>     </a:t>
            </a:r>
            <a:r>
              <a:rPr lang="en" sz="1900" b="0" i="0" u="none" strike="noStrike" cap="none">
                <a:solidFill>
                  <a:srgbClr val="E92663"/>
                </a:solidFill>
                <a:latin typeface="Inconsolata"/>
                <a:ea typeface="Inconsolata"/>
                <a:cs typeface="Inconsolata"/>
                <a:sym typeface="Inconsolata"/>
              </a:rPr>
              <a:t>precache</a:t>
            </a:r>
            <a:r>
              <a:rPr lang="en" sz="1900" b="0" i="0" u="none" strike="noStrike" cap="none">
                <a:solidFill>
                  <a:srgbClr val="A3A3A3"/>
                </a:solidFill>
                <a:latin typeface="Inconsolata"/>
                <a:ea typeface="Inconsolata"/>
                <a:cs typeface="Inconsolata"/>
                <a:sym typeface="Inconsolata"/>
              </a:rPr>
              <a:t>=</a:t>
            </a:r>
            <a:r>
              <a:rPr lang="en" sz="1900" b="0" i="0" u="none" strike="noStrike" cap="none">
                <a:solidFill>
                  <a:srgbClr val="0E9D58"/>
                </a:solidFill>
                <a:latin typeface="Inconsolata"/>
                <a:ea typeface="Inconsolata"/>
                <a:cs typeface="Inconsolata"/>
                <a:sym typeface="Inconsolata"/>
              </a:rPr>
              <a:t>'["image.jpg", "results.json", "page.html"]'</a:t>
            </a:r>
            <a:r>
              <a:rPr lang="en" sz="1900" b="0" i="0" u="none" strike="noStrike" cap="none">
                <a:solidFill>
                  <a:srgbClr val="4285F4"/>
                </a:solidFill>
                <a:latin typeface="Inconsolata"/>
                <a:ea typeface="Inconsolata"/>
                <a:cs typeface="Inconsolata"/>
                <a:sym typeface="Inconsolata"/>
              </a:rPr>
              <a:t>&gt;</a:t>
            </a:r>
          </a:p>
          <a:p>
            <a:pPr marL="0" marR="0" lvl="0" indent="0" algn="l" rtl="0">
              <a:lnSpc>
                <a:spcPct val="120000"/>
              </a:lnSpc>
              <a:spcBef>
                <a:spcPts val="0"/>
              </a:spcBef>
              <a:buSzPct val="25000"/>
              <a:buNone/>
            </a:pPr>
            <a:r>
              <a:rPr lang="en" sz="1900" b="0" i="0" u="none" strike="noStrike" cap="none">
                <a:latin typeface="Inconsolata"/>
                <a:ea typeface="Inconsolata"/>
                <a:cs typeface="Inconsolata"/>
                <a:sym typeface="Inconsolata"/>
              </a:rPr>
              <a:t>  </a:t>
            </a:r>
            <a:r>
              <a:rPr lang="en" sz="1900" b="0" i="0" u="none" strike="noStrike" cap="none">
                <a:solidFill>
                  <a:srgbClr val="4285F4"/>
                </a:solidFill>
                <a:latin typeface="Inconsolata"/>
                <a:ea typeface="Inconsolata"/>
                <a:cs typeface="Inconsolata"/>
                <a:sym typeface="Inconsolata"/>
              </a:rPr>
              <a:t>&lt;/platinum-sw-cache&gt;</a:t>
            </a:r>
          </a:p>
          <a:p>
            <a:pPr marL="0" marR="0" lvl="0" indent="0" algn="l" rtl="0">
              <a:lnSpc>
                <a:spcPct val="120000"/>
              </a:lnSpc>
              <a:spcBef>
                <a:spcPts val="0"/>
              </a:spcBef>
              <a:buSzPct val="25000"/>
              <a:buNone/>
            </a:pPr>
            <a:r>
              <a:rPr lang="en" sz="1900" b="0" i="0" u="none" strike="noStrike" cap="none">
                <a:solidFill>
                  <a:srgbClr val="4285F4"/>
                </a:solidFill>
                <a:latin typeface="Inconsolata"/>
                <a:ea typeface="Inconsolata"/>
                <a:cs typeface="Inconsolata"/>
                <a:sym typeface="Inconsolata"/>
              </a:rPr>
              <a:t>&lt;/platinum-sw&gt;</a:t>
            </a:r>
          </a:p>
        </p:txBody>
      </p:sp>
    </p:spTree>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4285F4"/>
      </a:accent1>
      <a:accent2>
        <a:srgbClr val="DB4437"/>
      </a:accent2>
      <a:accent3>
        <a:srgbClr val="3F3F3F"/>
      </a:accent3>
      <a:accent4>
        <a:srgbClr val="254A89"/>
      </a:accent4>
      <a:accent5>
        <a:srgbClr val="7B261F"/>
      </a:accent5>
      <a:accent6>
        <a:srgbClr val="232323"/>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TotalTime>
  <Words>6345</Words>
  <Application>Microsoft Office PowerPoint</Application>
  <PresentationFormat>Presentación en pantalla (16:9)</PresentationFormat>
  <Paragraphs>742</Paragraphs>
  <Slides>102</Slides>
  <Notes>102</Notes>
  <HiddenSlides>0</HiddenSlides>
  <MMClips>0</MMClips>
  <ScaleCrop>false</ScaleCrop>
  <HeadingPairs>
    <vt:vector size="6" baseType="variant">
      <vt:variant>
        <vt:lpstr>Fuentes usadas</vt:lpstr>
      </vt:variant>
      <vt:variant>
        <vt:i4>9</vt:i4>
      </vt:variant>
      <vt:variant>
        <vt:lpstr>Tema</vt:lpstr>
      </vt:variant>
      <vt:variant>
        <vt:i4>2</vt:i4>
      </vt:variant>
      <vt:variant>
        <vt:lpstr>Títulos de diapositiva</vt:lpstr>
      </vt:variant>
      <vt:variant>
        <vt:i4>102</vt:i4>
      </vt:variant>
    </vt:vector>
  </HeadingPairs>
  <TitlesOfParts>
    <vt:vector size="113" baseType="lpstr">
      <vt:lpstr>Arial</vt:lpstr>
      <vt:lpstr>Inconsolata</vt:lpstr>
      <vt:lpstr>Cutive</vt:lpstr>
      <vt:lpstr>Helvetica Neue</vt:lpstr>
      <vt:lpstr>Roboto Condensed</vt:lpstr>
      <vt:lpstr>Archivo Black</vt:lpstr>
      <vt:lpstr>Alegreya</vt:lpstr>
      <vt:lpstr>Roboto</vt:lpstr>
      <vt:lpstr>Bree Serif</vt:lpstr>
      <vt:lpstr>simple-light-2</vt:lpstr>
      <vt:lpstr>Default</vt:lpstr>
      <vt:lpstr>Polymer Polytechnic</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Elementos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Aplicaciones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polymer-project.org</vt:lpstr>
      <vt:lpstr>Gracias!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Polymer Day GDG San Francisco</dc:title>
  <cp:lastModifiedBy>JOSE ANGEL PARDO CERDAN</cp:lastModifiedBy>
  <cp:revision>14</cp:revision>
  <dcterms:modified xsi:type="dcterms:W3CDTF">2016-04-12T08:58:33Z</dcterms:modified>
</cp:coreProperties>
</file>